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2"/>
    <p:sldId id="257" r:id="rId3"/>
    <p:sldId id="258" r:id="rId4"/>
    <p:sldId id="259" r:id="rId5"/>
    <p:sldId id="260" r:id="rId6"/>
    <p:sldId id="288" r:id="rId7"/>
    <p:sldId id="289" r:id="rId8"/>
    <p:sldId id="291" r:id="rId9"/>
    <p:sldId id="292" r:id="rId10"/>
    <p:sldId id="319" r:id="rId11"/>
    <p:sldId id="293" r:id="rId12"/>
    <p:sldId id="294" r:id="rId13"/>
    <p:sldId id="261" r:id="rId14"/>
    <p:sldId id="262" r:id="rId15"/>
    <p:sldId id="290" r:id="rId16"/>
    <p:sldId id="295" r:id="rId17"/>
    <p:sldId id="320" r:id="rId18"/>
    <p:sldId id="263" r:id="rId19"/>
    <p:sldId id="296" r:id="rId20"/>
    <p:sldId id="268" r:id="rId21"/>
    <p:sldId id="265" r:id="rId22"/>
    <p:sldId id="267" r:id="rId23"/>
    <p:sldId id="269" r:id="rId24"/>
    <p:sldId id="272" r:id="rId25"/>
    <p:sldId id="271" r:id="rId26"/>
    <p:sldId id="273" r:id="rId27"/>
    <p:sldId id="300" r:id="rId28"/>
    <p:sldId id="301" r:id="rId29"/>
    <p:sldId id="297" r:id="rId30"/>
    <p:sldId id="298" r:id="rId31"/>
    <p:sldId id="299" r:id="rId32"/>
    <p:sldId id="303" r:id="rId33"/>
    <p:sldId id="266" r:id="rId34"/>
    <p:sldId id="304" r:id="rId35"/>
    <p:sldId id="305" r:id="rId36"/>
    <p:sldId id="306" r:id="rId37"/>
    <p:sldId id="307" r:id="rId38"/>
    <p:sldId id="308" r:id="rId39"/>
    <p:sldId id="312" r:id="rId40"/>
    <p:sldId id="309" r:id="rId41"/>
    <p:sldId id="310" r:id="rId42"/>
    <p:sldId id="311" r:id="rId43"/>
    <p:sldId id="314" r:id="rId44"/>
    <p:sldId id="315" r:id="rId45"/>
    <p:sldId id="316" r:id="rId46"/>
    <p:sldId id="274" r:id="rId47"/>
    <p:sldId id="275" r:id="rId48"/>
    <p:sldId id="276" r:id="rId49"/>
    <p:sldId id="277" r:id="rId50"/>
    <p:sldId id="278" r:id="rId51"/>
    <p:sldId id="279" r:id="rId52"/>
    <p:sldId id="280" r:id="rId53"/>
    <p:sldId id="281" r:id="rId54"/>
    <p:sldId id="283" r:id="rId55"/>
    <p:sldId id="282" r:id="rId56"/>
    <p:sldId id="318" r:id="rId57"/>
    <p:sldId id="284" r:id="rId58"/>
    <p:sldId id="317" r:id="rId59"/>
    <p:sldId id="286" r:id="rId6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5699CF-B36A-4D92-8AF7-EA7DADAA278E}" v="12" dt="2024-03-14T17:08:11.741"/>
    <p1510:client id="{D80787EA-9272-4223-8015-D817B9E50480}" v="6" dt="2024-03-14T23:41:45.1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Times New Roman"/>
          <a:ea typeface="Times New Roman"/>
          <a:cs typeface="Times New Roman"/>
        </a:font>
        <a:srgbClr val="332C2C"/>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CACA"/>
          </a:solidFill>
        </a:fill>
      </a:tcStyle>
    </a:wholeTbl>
    <a:band2H>
      <a:tcTxStyle/>
      <a:tcStyle>
        <a:tcBdr/>
        <a:fill>
          <a:solidFill>
            <a:srgbClr val="E8E6E6"/>
          </a:solidFill>
        </a:fill>
      </a:tcStyle>
    </a:band2H>
    <a:firstCol>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Times New Roman"/>
          <a:ea typeface="Times New Roman"/>
          <a:cs typeface="Times New Roman"/>
        </a:font>
        <a:srgbClr val="332C2C"/>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Times New Roman"/>
          <a:ea typeface="Times New Roman"/>
          <a:cs typeface="Times New Roman"/>
        </a:font>
        <a:srgbClr val="332C2C"/>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CF821DB8-F4EB-4A41-A1BA-3FCAFE7338EE}" styleName="">
    <a:tblBg/>
    <a:wholeTbl>
      <a:tcTxStyle b="off" i="off">
        <a:font>
          <a:latin typeface="Times New Roman"/>
          <a:ea typeface="Times New Roman"/>
          <a:cs typeface="Times New Roman"/>
        </a:font>
        <a:srgbClr val="332C2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chemeClr val="accent3">
              <a:lumOff val="44000"/>
            </a:schemeClr>
          </a:solidFill>
        </a:fill>
      </a:tcStyle>
    </a:band2H>
    <a:firstCol>
      <a:tcTxStyle b="on" i="off">
        <a:font>
          <a:latin typeface="Times New Roman"/>
          <a:ea typeface="Times New Roman"/>
          <a:cs typeface="Times New Roman"/>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Times New Roman"/>
          <a:ea typeface="Times New Roman"/>
          <a:cs typeface="Times New Roman"/>
        </a:font>
        <a:srgbClr val="332C2C"/>
      </a:tcTxStyle>
      <a:tcStyle>
        <a:tcBdr>
          <a:left>
            <a:ln w="12700" cap="flat">
              <a:noFill/>
              <a:miter lim="400000"/>
            </a:ln>
          </a:left>
          <a:right>
            <a:ln w="12700" cap="flat">
              <a:noFill/>
              <a:miter lim="400000"/>
            </a:ln>
          </a:right>
          <a:top>
            <a:ln w="50800" cap="flat">
              <a:solidFill>
                <a:srgbClr val="332C2C"/>
              </a:solidFill>
              <a:prstDash val="solid"/>
              <a:round/>
            </a:ln>
          </a:top>
          <a:bottom>
            <a:ln w="25400" cap="flat">
              <a:solidFill>
                <a:srgbClr val="332C2C"/>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Times New Roman"/>
          <a:ea typeface="Times New Roman"/>
          <a:cs typeface="Times New Roman"/>
        </a:font>
        <a:schemeClr val="accent3">
          <a:lumOff val="44000"/>
        </a:schemeClr>
      </a:tcTxStyle>
      <a:tcStyle>
        <a:tcBdr>
          <a:left>
            <a:ln w="12700" cap="flat">
              <a:noFill/>
              <a:miter lim="400000"/>
            </a:ln>
          </a:left>
          <a:right>
            <a:ln w="12700" cap="flat">
              <a:noFill/>
              <a:miter lim="400000"/>
            </a:ln>
          </a:right>
          <a:top>
            <a:ln w="25400" cap="flat">
              <a:solidFill>
                <a:srgbClr val="332C2C"/>
              </a:solidFill>
              <a:prstDash val="solid"/>
              <a:round/>
            </a:ln>
          </a:top>
          <a:bottom>
            <a:ln w="25400" cap="flat">
              <a:solidFill>
                <a:srgbClr val="332C2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Times New Roman"/>
          <a:ea typeface="Times New Roman"/>
          <a:cs typeface="Times New Roman"/>
        </a:font>
        <a:srgbClr val="332C2C"/>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BCB"/>
          </a:solidFill>
        </a:fill>
      </a:tcStyle>
    </a:wholeTbl>
    <a:band2H>
      <a:tcTxStyle/>
      <a:tcStyle>
        <a:tcBdr/>
        <a:fill>
          <a:solidFill>
            <a:srgbClr val="E7E7E7"/>
          </a:solidFill>
        </a:fill>
      </a:tcStyle>
    </a:band2H>
    <a:firstCol>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332C2C"/>
          </a:solidFill>
        </a:fill>
      </a:tcStyle>
    </a:firstCol>
    <a:lastRow>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332C2C"/>
          </a:solidFill>
        </a:fill>
      </a:tcStyle>
    </a:lastRow>
    <a:firstRow>
      <a:tcTxStyle b="on" i="off">
        <a:font>
          <a:latin typeface="Times New Roman"/>
          <a:ea typeface="Times New Roman"/>
          <a:cs typeface="Times New Roman"/>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332C2C"/>
          </a:solidFill>
        </a:fill>
      </a:tcStyle>
    </a:firstRow>
  </a:tblStyle>
  <a:tblStyle styleId="{2708684C-4D16-4618-839F-0558EEFCDFE6}" styleName="">
    <a:tblBg/>
    <a:wholeTbl>
      <a:tcTxStyle b="off" i="off">
        <a:font>
          <a:latin typeface="Times New Roman"/>
          <a:ea typeface="Times New Roman"/>
          <a:cs typeface="Times New Roman"/>
        </a:font>
        <a:srgbClr val="332C2C"/>
      </a:tcTxStyle>
      <a:tcStyle>
        <a:tcBdr>
          <a:left>
            <a:ln w="12700" cap="flat">
              <a:solidFill>
                <a:srgbClr val="332C2C"/>
              </a:solidFill>
              <a:prstDash val="solid"/>
              <a:round/>
            </a:ln>
          </a:left>
          <a:right>
            <a:ln w="12700" cap="flat">
              <a:solidFill>
                <a:srgbClr val="332C2C"/>
              </a:solidFill>
              <a:prstDash val="solid"/>
              <a:round/>
            </a:ln>
          </a:right>
          <a:top>
            <a:ln w="12700" cap="flat">
              <a:solidFill>
                <a:srgbClr val="332C2C"/>
              </a:solidFill>
              <a:prstDash val="solid"/>
              <a:round/>
            </a:ln>
          </a:top>
          <a:bottom>
            <a:ln w="12700" cap="flat">
              <a:solidFill>
                <a:srgbClr val="332C2C"/>
              </a:solidFill>
              <a:prstDash val="solid"/>
              <a:round/>
            </a:ln>
          </a:bottom>
          <a:insideH>
            <a:ln w="12700" cap="flat">
              <a:solidFill>
                <a:srgbClr val="332C2C"/>
              </a:solidFill>
              <a:prstDash val="solid"/>
              <a:round/>
            </a:ln>
          </a:insideH>
          <a:insideV>
            <a:ln w="12700" cap="flat">
              <a:solidFill>
                <a:srgbClr val="332C2C"/>
              </a:solidFill>
              <a:prstDash val="solid"/>
              <a:round/>
            </a:ln>
          </a:insideV>
        </a:tcBdr>
        <a:fill>
          <a:solidFill>
            <a:srgbClr val="332C2C">
              <a:alpha val="20000"/>
            </a:srgbClr>
          </a:solidFill>
        </a:fill>
      </a:tcStyle>
    </a:wholeTbl>
    <a:band2H>
      <a:tcTxStyle/>
      <a:tcStyle>
        <a:tcBdr/>
        <a:fill>
          <a:solidFill>
            <a:schemeClr val="accent3">
              <a:lumOff val="44000"/>
            </a:schemeClr>
          </a:solidFill>
        </a:fill>
      </a:tcStyle>
    </a:band2H>
    <a:firstCol>
      <a:tcTxStyle b="on" i="off">
        <a:font>
          <a:latin typeface="Times New Roman"/>
          <a:ea typeface="Times New Roman"/>
          <a:cs typeface="Times New Roman"/>
        </a:font>
        <a:srgbClr val="332C2C"/>
      </a:tcTxStyle>
      <a:tcStyle>
        <a:tcBdr>
          <a:left>
            <a:ln w="12700" cap="flat">
              <a:solidFill>
                <a:srgbClr val="332C2C"/>
              </a:solidFill>
              <a:prstDash val="solid"/>
              <a:round/>
            </a:ln>
          </a:left>
          <a:right>
            <a:ln w="12700" cap="flat">
              <a:solidFill>
                <a:srgbClr val="332C2C"/>
              </a:solidFill>
              <a:prstDash val="solid"/>
              <a:round/>
            </a:ln>
          </a:right>
          <a:top>
            <a:ln w="12700" cap="flat">
              <a:solidFill>
                <a:srgbClr val="332C2C"/>
              </a:solidFill>
              <a:prstDash val="solid"/>
              <a:round/>
            </a:ln>
          </a:top>
          <a:bottom>
            <a:ln w="12700" cap="flat">
              <a:solidFill>
                <a:srgbClr val="332C2C"/>
              </a:solidFill>
              <a:prstDash val="solid"/>
              <a:round/>
            </a:ln>
          </a:bottom>
          <a:insideH>
            <a:ln w="12700" cap="flat">
              <a:solidFill>
                <a:srgbClr val="332C2C"/>
              </a:solidFill>
              <a:prstDash val="solid"/>
              <a:round/>
            </a:ln>
          </a:insideH>
          <a:insideV>
            <a:ln w="12700" cap="flat">
              <a:solidFill>
                <a:srgbClr val="332C2C"/>
              </a:solidFill>
              <a:prstDash val="solid"/>
              <a:round/>
            </a:ln>
          </a:insideV>
        </a:tcBdr>
        <a:fill>
          <a:solidFill>
            <a:srgbClr val="332C2C">
              <a:alpha val="20000"/>
            </a:srgbClr>
          </a:solidFill>
        </a:fill>
      </a:tcStyle>
    </a:firstCol>
    <a:lastRow>
      <a:tcTxStyle b="on" i="off">
        <a:font>
          <a:latin typeface="Times New Roman"/>
          <a:ea typeface="Times New Roman"/>
          <a:cs typeface="Times New Roman"/>
        </a:font>
        <a:srgbClr val="332C2C"/>
      </a:tcTxStyle>
      <a:tcStyle>
        <a:tcBdr>
          <a:left>
            <a:ln w="12700" cap="flat">
              <a:solidFill>
                <a:srgbClr val="332C2C"/>
              </a:solidFill>
              <a:prstDash val="solid"/>
              <a:round/>
            </a:ln>
          </a:left>
          <a:right>
            <a:ln w="12700" cap="flat">
              <a:solidFill>
                <a:srgbClr val="332C2C"/>
              </a:solidFill>
              <a:prstDash val="solid"/>
              <a:round/>
            </a:ln>
          </a:right>
          <a:top>
            <a:ln w="50800" cap="flat">
              <a:solidFill>
                <a:srgbClr val="332C2C"/>
              </a:solidFill>
              <a:prstDash val="solid"/>
              <a:round/>
            </a:ln>
          </a:top>
          <a:bottom>
            <a:ln w="12700" cap="flat">
              <a:solidFill>
                <a:srgbClr val="332C2C"/>
              </a:solidFill>
              <a:prstDash val="solid"/>
              <a:round/>
            </a:ln>
          </a:bottom>
          <a:insideH>
            <a:ln w="12700" cap="flat">
              <a:solidFill>
                <a:srgbClr val="332C2C"/>
              </a:solidFill>
              <a:prstDash val="solid"/>
              <a:round/>
            </a:ln>
          </a:insideH>
          <a:insideV>
            <a:ln w="12700" cap="flat">
              <a:solidFill>
                <a:srgbClr val="332C2C"/>
              </a:solidFill>
              <a:prstDash val="solid"/>
              <a:round/>
            </a:ln>
          </a:insideV>
        </a:tcBdr>
        <a:fill>
          <a:noFill/>
        </a:fill>
      </a:tcStyle>
    </a:lastRow>
    <a:firstRow>
      <a:tcTxStyle b="on" i="off">
        <a:font>
          <a:latin typeface="Times New Roman"/>
          <a:ea typeface="Times New Roman"/>
          <a:cs typeface="Times New Roman"/>
        </a:font>
        <a:srgbClr val="332C2C"/>
      </a:tcTxStyle>
      <a:tcStyle>
        <a:tcBdr>
          <a:left>
            <a:ln w="12700" cap="flat">
              <a:solidFill>
                <a:srgbClr val="332C2C"/>
              </a:solidFill>
              <a:prstDash val="solid"/>
              <a:round/>
            </a:ln>
          </a:left>
          <a:right>
            <a:ln w="12700" cap="flat">
              <a:solidFill>
                <a:srgbClr val="332C2C"/>
              </a:solidFill>
              <a:prstDash val="solid"/>
              <a:round/>
            </a:ln>
          </a:right>
          <a:top>
            <a:ln w="12700" cap="flat">
              <a:solidFill>
                <a:srgbClr val="332C2C"/>
              </a:solidFill>
              <a:prstDash val="solid"/>
              <a:round/>
            </a:ln>
          </a:top>
          <a:bottom>
            <a:ln w="25400" cap="flat">
              <a:solidFill>
                <a:srgbClr val="332C2C"/>
              </a:solidFill>
              <a:prstDash val="solid"/>
              <a:round/>
            </a:ln>
          </a:bottom>
          <a:insideH>
            <a:ln w="12700" cap="flat">
              <a:solidFill>
                <a:srgbClr val="332C2C"/>
              </a:solidFill>
              <a:prstDash val="solid"/>
              <a:round/>
            </a:ln>
          </a:insideH>
          <a:insideV>
            <a:ln w="12700" cap="flat">
              <a:solidFill>
                <a:srgbClr val="332C2C"/>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8"/>
    <p:restoredTop sz="94830"/>
  </p:normalViewPr>
  <p:slideViewPr>
    <p:cSldViewPr snapToGrid="0" snapToObjects="1">
      <p:cViewPr varScale="1">
        <p:scale>
          <a:sx n="105" d="100"/>
          <a:sy n="105" d="100"/>
        </p:scale>
        <p:origin x="1836" y="1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Rolstad" userId="92223766650931d2" providerId="LiveId" clId="{D80787EA-9272-4223-8015-D817B9E50480}"/>
    <pc:docChg chg="custSel addSld modSld">
      <pc:chgData name="Tracy Rolstad" userId="92223766650931d2" providerId="LiveId" clId="{D80787EA-9272-4223-8015-D817B9E50480}" dt="2024-03-14T23:44:43.068" v="296" actId="27636"/>
      <pc:docMkLst>
        <pc:docMk/>
      </pc:docMkLst>
      <pc:sldChg chg="addSp modSp mod">
        <pc:chgData name="Tracy Rolstad" userId="92223766650931d2" providerId="LiveId" clId="{D80787EA-9272-4223-8015-D817B9E50480}" dt="2024-03-14T23:36:22.686" v="6" actId="20577"/>
        <pc:sldMkLst>
          <pc:docMk/>
          <pc:sldMk cId="0" sldId="258"/>
        </pc:sldMkLst>
        <pc:spChg chg="mod">
          <ac:chgData name="Tracy Rolstad" userId="92223766650931d2" providerId="LiveId" clId="{D80787EA-9272-4223-8015-D817B9E50480}" dt="2024-03-14T23:36:22.686" v="6" actId="20577"/>
          <ac:spMkLst>
            <pc:docMk/>
            <pc:sldMk cId="0" sldId="258"/>
            <ac:spMk id="107" creationId="{00000000-0000-0000-0000-000000000000}"/>
          </ac:spMkLst>
        </pc:spChg>
        <pc:picChg chg="add mod">
          <ac:chgData name="Tracy Rolstad" userId="92223766650931d2" providerId="LiveId" clId="{D80787EA-9272-4223-8015-D817B9E50480}" dt="2024-03-14T23:36:16.611" v="5" actId="1076"/>
          <ac:picMkLst>
            <pc:docMk/>
            <pc:sldMk cId="0" sldId="258"/>
            <ac:picMk id="2" creationId="{86613CD8-450F-8B6F-0DDC-8D655564BC10}"/>
          </ac:picMkLst>
        </pc:picChg>
      </pc:sldChg>
      <pc:sldChg chg="modSp">
        <pc:chgData name="Tracy Rolstad" userId="92223766650931d2" providerId="LiveId" clId="{D80787EA-9272-4223-8015-D817B9E50480}" dt="2024-03-14T23:41:45.191" v="208" actId="113"/>
        <pc:sldMkLst>
          <pc:docMk/>
          <pc:sldMk cId="3126886367" sldId="306"/>
        </pc:sldMkLst>
        <pc:spChg chg="mod">
          <ac:chgData name="Tracy Rolstad" userId="92223766650931d2" providerId="LiveId" clId="{D80787EA-9272-4223-8015-D817B9E50480}" dt="2024-03-14T23:41:45.191" v="208" actId="113"/>
          <ac:spMkLst>
            <pc:docMk/>
            <pc:sldMk cId="3126886367" sldId="306"/>
            <ac:spMk id="3" creationId="{00000000-0000-0000-0000-000000000000}"/>
          </ac:spMkLst>
        </pc:spChg>
      </pc:sldChg>
      <pc:sldChg chg="addSp delSp modSp mod">
        <pc:chgData name="Tracy Rolstad" userId="92223766650931d2" providerId="LiveId" clId="{D80787EA-9272-4223-8015-D817B9E50480}" dt="2024-03-14T23:44:43.068" v="296" actId="27636"/>
        <pc:sldMkLst>
          <pc:docMk/>
          <pc:sldMk cId="509300453" sldId="317"/>
        </pc:sldMkLst>
        <pc:spChg chg="mod">
          <ac:chgData name="Tracy Rolstad" userId="92223766650931d2" providerId="LiveId" clId="{D80787EA-9272-4223-8015-D817B9E50480}" dt="2024-03-14T23:44:43.068" v="296" actId="27636"/>
          <ac:spMkLst>
            <pc:docMk/>
            <pc:sldMk cId="509300453" sldId="317"/>
            <ac:spMk id="2" creationId="{A071C749-65CE-8B43-BDD8-4CF303E82DCA}"/>
          </ac:spMkLst>
        </pc:spChg>
        <pc:spChg chg="mod">
          <ac:chgData name="Tracy Rolstad" userId="92223766650931d2" providerId="LiveId" clId="{D80787EA-9272-4223-8015-D817B9E50480}" dt="2024-03-14T23:44:15.260" v="223" actId="14100"/>
          <ac:spMkLst>
            <pc:docMk/>
            <pc:sldMk cId="509300453" sldId="317"/>
            <ac:spMk id="6" creationId="{64E178F7-20E3-8142-93F0-3E57CFAE69E9}"/>
          </ac:spMkLst>
        </pc:spChg>
        <pc:picChg chg="del">
          <ac:chgData name="Tracy Rolstad" userId="92223766650931d2" providerId="LiveId" clId="{D80787EA-9272-4223-8015-D817B9E50480}" dt="2024-03-14T23:43:06.052" v="209" actId="478"/>
          <ac:picMkLst>
            <pc:docMk/>
            <pc:sldMk cId="509300453" sldId="317"/>
            <ac:picMk id="4" creationId="{F94651AB-6A2F-4146-A3E0-820D37BD9259}"/>
          </ac:picMkLst>
        </pc:picChg>
        <pc:picChg chg="del">
          <ac:chgData name="Tracy Rolstad" userId="92223766650931d2" providerId="LiveId" clId="{D80787EA-9272-4223-8015-D817B9E50480}" dt="2024-03-14T23:43:43.201" v="213" actId="478"/>
          <ac:picMkLst>
            <pc:docMk/>
            <pc:sldMk cId="509300453" sldId="317"/>
            <ac:picMk id="5" creationId="{DF30637B-C4CB-264B-8007-967F7D1AB482}"/>
          </ac:picMkLst>
        </pc:picChg>
        <pc:picChg chg="add mod">
          <ac:chgData name="Tracy Rolstad" userId="92223766650931d2" providerId="LiveId" clId="{D80787EA-9272-4223-8015-D817B9E50480}" dt="2024-03-14T23:44:04.356" v="220" actId="14100"/>
          <ac:picMkLst>
            <pc:docMk/>
            <pc:sldMk cId="509300453" sldId="317"/>
            <ac:picMk id="7" creationId="{636E3F4D-7675-AB9C-6D38-F027563AA196}"/>
          </ac:picMkLst>
        </pc:picChg>
        <pc:picChg chg="add mod">
          <ac:chgData name="Tracy Rolstad" userId="92223766650931d2" providerId="LiveId" clId="{D80787EA-9272-4223-8015-D817B9E50480}" dt="2024-03-14T23:44:06.315" v="221" actId="1076"/>
          <ac:picMkLst>
            <pc:docMk/>
            <pc:sldMk cId="509300453" sldId="317"/>
            <ac:picMk id="9" creationId="{A81A52A9-82F3-9D6F-D0E4-6BDA0319158C}"/>
          </ac:picMkLst>
        </pc:picChg>
      </pc:sldChg>
      <pc:sldChg chg="addSp modSp new mod">
        <pc:chgData name="Tracy Rolstad" userId="92223766650931d2" providerId="LiveId" clId="{D80787EA-9272-4223-8015-D817B9E50480}" dt="2024-03-14T23:41:23.737" v="207" actId="20577"/>
        <pc:sldMkLst>
          <pc:docMk/>
          <pc:sldMk cId="2750683384" sldId="320"/>
        </pc:sldMkLst>
        <pc:spChg chg="mod">
          <ac:chgData name="Tracy Rolstad" userId="92223766650931d2" providerId="LiveId" clId="{D80787EA-9272-4223-8015-D817B9E50480}" dt="2024-03-14T23:37:26.592" v="24" actId="20577"/>
          <ac:spMkLst>
            <pc:docMk/>
            <pc:sldMk cId="2750683384" sldId="320"/>
            <ac:spMk id="2" creationId="{AFB2C906-BED5-7A55-F6B6-624932261EAD}"/>
          </ac:spMkLst>
        </pc:spChg>
        <pc:spChg chg="mod">
          <ac:chgData name="Tracy Rolstad" userId="92223766650931d2" providerId="LiveId" clId="{D80787EA-9272-4223-8015-D817B9E50480}" dt="2024-03-14T23:41:23.737" v="207" actId="20577"/>
          <ac:spMkLst>
            <pc:docMk/>
            <pc:sldMk cId="2750683384" sldId="320"/>
            <ac:spMk id="3" creationId="{8A113B27-0249-7E71-5352-DA1DE335F1C0}"/>
          </ac:spMkLst>
        </pc:spChg>
        <pc:spChg chg="add mod">
          <ac:chgData name="Tracy Rolstad" userId="92223766650931d2" providerId="LiveId" clId="{D80787EA-9272-4223-8015-D817B9E50480}" dt="2024-03-14T23:40:21.931" v="190" actId="1076"/>
          <ac:spMkLst>
            <pc:docMk/>
            <pc:sldMk cId="2750683384" sldId="320"/>
            <ac:spMk id="5" creationId="{2623B819-7C04-0B49-7294-CCDB53094D29}"/>
          </ac:spMkLst>
        </pc:spChg>
        <pc:picChg chg="add mod">
          <ac:chgData name="Tracy Rolstad" userId="92223766650931d2" providerId="LiveId" clId="{D80787EA-9272-4223-8015-D817B9E50480}" dt="2024-03-14T23:41:08.109" v="194" actId="14100"/>
          <ac:picMkLst>
            <pc:docMk/>
            <pc:sldMk cId="2750683384" sldId="320"/>
            <ac:picMk id="7" creationId="{ECCC9895-9EC3-48D3-78D1-25A9CBE76E3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697A95-1CB7-4CB6-92F1-D6AAEB483775}" type="doc">
      <dgm:prSet loTypeId="urn:microsoft.com/office/officeart/2005/8/layout/chevron1" loCatId="process" qsTypeId="urn:microsoft.com/office/officeart/2005/8/quickstyle/simple1" qsCatId="simple" csTypeId="urn:microsoft.com/office/officeart/2005/8/colors/accent1_2" csCatId="accent1" phldr="1"/>
      <dgm:spPr/>
    </dgm:pt>
    <dgm:pt modelId="{8A88B877-222B-41E9-A243-FA9B4E6D4B9D}">
      <dgm:prSet phldrT="[Text]"/>
      <dgm:spPr/>
      <dgm:t>
        <a:bodyPr/>
        <a:lstStyle/>
        <a:p>
          <a:r>
            <a:rPr lang="en-US" dirty="0"/>
            <a:t>The Early 1900’s </a:t>
          </a:r>
        </a:p>
      </dgm:t>
    </dgm:pt>
    <dgm:pt modelId="{D44E0603-5DF2-4B81-8388-61BC8D948DC5}" type="parTrans" cxnId="{E84F854F-2FD0-417E-9B6C-15231DB29F63}">
      <dgm:prSet/>
      <dgm:spPr/>
      <dgm:t>
        <a:bodyPr/>
        <a:lstStyle/>
        <a:p>
          <a:endParaRPr lang="en-US"/>
        </a:p>
      </dgm:t>
    </dgm:pt>
    <dgm:pt modelId="{D4C7D916-5D80-44D7-B5D1-DD15EBBA0A69}" type="sibTrans" cxnId="{E84F854F-2FD0-417E-9B6C-15231DB29F63}">
      <dgm:prSet/>
      <dgm:spPr/>
      <dgm:t>
        <a:bodyPr/>
        <a:lstStyle/>
        <a:p>
          <a:endParaRPr lang="en-US"/>
        </a:p>
      </dgm:t>
    </dgm:pt>
    <dgm:pt modelId="{607927DC-E38D-4FD1-9067-67B5811AC0C0}">
      <dgm:prSet phldrT="[Text]"/>
      <dgm:spPr/>
      <dgm:t>
        <a:bodyPr/>
        <a:lstStyle/>
        <a:p>
          <a:r>
            <a:rPr lang="en-US" dirty="0"/>
            <a:t>Mid 1900’s </a:t>
          </a:r>
        </a:p>
      </dgm:t>
    </dgm:pt>
    <dgm:pt modelId="{A4361866-5256-469C-B8A5-7A6473CE28DD}" type="parTrans" cxnId="{043C2BBF-F695-4C37-BD0C-FCA4F6337F17}">
      <dgm:prSet/>
      <dgm:spPr/>
      <dgm:t>
        <a:bodyPr/>
        <a:lstStyle/>
        <a:p>
          <a:endParaRPr lang="en-US"/>
        </a:p>
      </dgm:t>
    </dgm:pt>
    <dgm:pt modelId="{0050806A-FE60-4E55-B40B-F9EF88508759}" type="sibTrans" cxnId="{043C2BBF-F695-4C37-BD0C-FCA4F6337F17}">
      <dgm:prSet/>
      <dgm:spPr/>
      <dgm:t>
        <a:bodyPr/>
        <a:lstStyle/>
        <a:p>
          <a:endParaRPr lang="en-US"/>
        </a:p>
      </dgm:t>
    </dgm:pt>
    <dgm:pt modelId="{5FE833C2-53F7-44D2-82EF-5C0DDB263938}">
      <dgm:prSet phldrT="[Text]"/>
      <dgm:spPr/>
      <dgm:t>
        <a:bodyPr/>
        <a:lstStyle/>
        <a:p>
          <a:r>
            <a:rPr lang="en-US" dirty="0"/>
            <a:t>1960+ </a:t>
          </a:r>
        </a:p>
      </dgm:t>
    </dgm:pt>
    <dgm:pt modelId="{47B5417E-65F3-4993-935A-B44132524124}" type="parTrans" cxnId="{75F0330A-3E14-46E3-A08D-4FB55AA61640}">
      <dgm:prSet/>
      <dgm:spPr/>
      <dgm:t>
        <a:bodyPr/>
        <a:lstStyle/>
        <a:p>
          <a:endParaRPr lang="en-US"/>
        </a:p>
      </dgm:t>
    </dgm:pt>
    <dgm:pt modelId="{5C0ECDFA-F32E-4840-8763-25E2770C1AD3}" type="sibTrans" cxnId="{75F0330A-3E14-46E3-A08D-4FB55AA61640}">
      <dgm:prSet/>
      <dgm:spPr/>
      <dgm:t>
        <a:bodyPr/>
        <a:lstStyle/>
        <a:p>
          <a:endParaRPr lang="en-US"/>
        </a:p>
      </dgm:t>
    </dgm:pt>
    <dgm:pt modelId="{CBCF80F6-8A8F-4F93-AB7D-C388DD919419}">
      <dgm:prSet phldrT="[Text]" custT="1"/>
      <dgm:spPr/>
      <dgm:t>
        <a:bodyPr/>
        <a:lstStyle/>
        <a:p>
          <a:endParaRPr lang="en-US" sz="1600" dirty="0"/>
        </a:p>
      </dgm:t>
    </dgm:pt>
    <dgm:pt modelId="{64F407D5-9EEE-4AE5-95EA-E74F4262503E}" type="parTrans" cxnId="{62608CEC-6EF3-42E8-B6B7-90E26D6F33AB}">
      <dgm:prSet/>
      <dgm:spPr/>
      <dgm:t>
        <a:bodyPr/>
        <a:lstStyle/>
        <a:p>
          <a:endParaRPr lang="en-US"/>
        </a:p>
      </dgm:t>
    </dgm:pt>
    <dgm:pt modelId="{446DB018-6E91-41D9-A4B9-B1CDB48D1A8B}" type="sibTrans" cxnId="{62608CEC-6EF3-42E8-B6B7-90E26D6F33AB}">
      <dgm:prSet/>
      <dgm:spPr/>
      <dgm:t>
        <a:bodyPr/>
        <a:lstStyle/>
        <a:p>
          <a:endParaRPr lang="en-US"/>
        </a:p>
      </dgm:t>
    </dgm:pt>
    <dgm:pt modelId="{C0E61AB9-8404-4DDC-B1E4-6981890C743B}">
      <dgm:prSet phldrT="[Text]"/>
      <dgm:spPr/>
      <dgm:t>
        <a:bodyPr/>
        <a:lstStyle/>
        <a:p>
          <a:endParaRPr lang="en-US" dirty="0"/>
        </a:p>
      </dgm:t>
    </dgm:pt>
    <dgm:pt modelId="{CCFA8B7F-54C2-449D-8CF6-6772B545D9A6}" type="parTrans" cxnId="{CD7904A2-E294-4ED4-A9B0-0760A3D7EB97}">
      <dgm:prSet/>
      <dgm:spPr/>
      <dgm:t>
        <a:bodyPr/>
        <a:lstStyle/>
        <a:p>
          <a:endParaRPr lang="en-US"/>
        </a:p>
      </dgm:t>
    </dgm:pt>
    <dgm:pt modelId="{E72FA6AF-7178-4879-9F48-A0297A0CA513}" type="sibTrans" cxnId="{CD7904A2-E294-4ED4-A9B0-0760A3D7EB97}">
      <dgm:prSet/>
      <dgm:spPr/>
      <dgm:t>
        <a:bodyPr/>
        <a:lstStyle/>
        <a:p>
          <a:endParaRPr lang="en-US"/>
        </a:p>
      </dgm:t>
    </dgm:pt>
    <dgm:pt modelId="{5BAA6E69-31CA-4F29-B5F6-95A646DCA72E}">
      <dgm:prSet phldrT="[Text]"/>
      <dgm:spPr/>
      <dgm:t>
        <a:bodyPr/>
        <a:lstStyle/>
        <a:p>
          <a:endParaRPr lang="en-US" dirty="0"/>
        </a:p>
      </dgm:t>
    </dgm:pt>
    <dgm:pt modelId="{17E126D8-8CDF-41BD-AA27-72B9A62290C0}" type="parTrans" cxnId="{DE65E273-EABB-404E-9771-E82479DAF2A7}">
      <dgm:prSet/>
      <dgm:spPr/>
      <dgm:t>
        <a:bodyPr/>
        <a:lstStyle/>
        <a:p>
          <a:endParaRPr lang="en-US"/>
        </a:p>
      </dgm:t>
    </dgm:pt>
    <dgm:pt modelId="{62A85AD3-8492-450A-9560-649DD34749E4}" type="sibTrans" cxnId="{DE65E273-EABB-404E-9771-E82479DAF2A7}">
      <dgm:prSet/>
      <dgm:spPr/>
      <dgm:t>
        <a:bodyPr/>
        <a:lstStyle/>
        <a:p>
          <a:endParaRPr lang="en-US"/>
        </a:p>
      </dgm:t>
    </dgm:pt>
    <dgm:pt modelId="{78E55FBE-54ED-40F4-88ED-05169AAC7931}" type="pres">
      <dgm:prSet presAssocID="{5F697A95-1CB7-4CB6-92F1-D6AAEB483775}" presName="Name0" presStyleCnt="0">
        <dgm:presLayoutVars>
          <dgm:dir/>
          <dgm:animLvl val="lvl"/>
          <dgm:resizeHandles val="exact"/>
        </dgm:presLayoutVars>
      </dgm:prSet>
      <dgm:spPr/>
    </dgm:pt>
    <dgm:pt modelId="{85C049E1-339C-4DC5-8468-CA4295C92491}" type="pres">
      <dgm:prSet presAssocID="{8A88B877-222B-41E9-A243-FA9B4E6D4B9D}" presName="composite" presStyleCnt="0"/>
      <dgm:spPr/>
    </dgm:pt>
    <dgm:pt modelId="{4FCE5759-CD0E-4A21-8E7D-732D6CE75165}" type="pres">
      <dgm:prSet presAssocID="{8A88B877-222B-41E9-A243-FA9B4E6D4B9D}" presName="parTx" presStyleLbl="node1" presStyleIdx="0" presStyleCnt="3" custLinFactNeighborX="-2325" custLinFactNeighborY="-31298">
        <dgm:presLayoutVars>
          <dgm:chMax val="0"/>
          <dgm:chPref val="0"/>
          <dgm:bulletEnabled val="1"/>
        </dgm:presLayoutVars>
      </dgm:prSet>
      <dgm:spPr/>
    </dgm:pt>
    <dgm:pt modelId="{98F377E8-B3FF-454C-BEFB-350230CEF6C9}" type="pres">
      <dgm:prSet presAssocID="{8A88B877-222B-41E9-A243-FA9B4E6D4B9D}" presName="desTx" presStyleLbl="revTx" presStyleIdx="0" presStyleCnt="3">
        <dgm:presLayoutVars>
          <dgm:bulletEnabled val="1"/>
        </dgm:presLayoutVars>
      </dgm:prSet>
      <dgm:spPr/>
    </dgm:pt>
    <dgm:pt modelId="{8DACC79F-7348-41DE-A770-AEFECE48E428}" type="pres">
      <dgm:prSet presAssocID="{D4C7D916-5D80-44D7-B5D1-DD15EBBA0A69}" presName="space" presStyleCnt="0"/>
      <dgm:spPr/>
    </dgm:pt>
    <dgm:pt modelId="{C55B6FAA-C758-49F5-8CA2-8FA1AF42C13D}" type="pres">
      <dgm:prSet presAssocID="{607927DC-E38D-4FD1-9067-67B5811AC0C0}" presName="composite" presStyleCnt="0"/>
      <dgm:spPr/>
    </dgm:pt>
    <dgm:pt modelId="{FA59CEF7-8701-4CAD-88D8-0384C3BA8E23}" type="pres">
      <dgm:prSet presAssocID="{607927DC-E38D-4FD1-9067-67B5811AC0C0}" presName="parTx" presStyleLbl="node1" presStyleIdx="1" presStyleCnt="3" custLinFactNeighborX="-1225" custLinFactNeighborY="-30617">
        <dgm:presLayoutVars>
          <dgm:chMax val="0"/>
          <dgm:chPref val="0"/>
          <dgm:bulletEnabled val="1"/>
        </dgm:presLayoutVars>
      </dgm:prSet>
      <dgm:spPr/>
    </dgm:pt>
    <dgm:pt modelId="{36BC5EFE-5727-4BD1-A8F2-35D370C359B2}" type="pres">
      <dgm:prSet presAssocID="{607927DC-E38D-4FD1-9067-67B5811AC0C0}" presName="desTx" presStyleLbl="revTx" presStyleIdx="1" presStyleCnt="3">
        <dgm:presLayoutVars>
          <dgm:bulletEnabled val="1"/>
        </dgm:presLayoutVars>
      </dgm:prSet>
      <dgm:spPr/>
    </dgm:pt>
    <dgm:pt modelId="{C66FCE7A-61DF-4D9E-91DC-986331FA7038}" type="pres">
      <dgm:prSet presAssocID="{0050806A-FE60-4E55-B40B-F9EF88508759}" presName="space" presStyleCnt="0"/>
      <dgm:spPr/>
    </dgm:pt>
    <dgm:pt modelId="{2B5AC4FD-0FF8-4A56-B027-EC8AEBC66CA0}" type="pres">
      <dgm:prSet presAssocID="{5FE833C2-53F7-44D2-82EF-5C0DDB263938}" presName="composite" presStyleCnt="0"/>
      <dgm:spPr/>
    </dgm:pt>
    <dgm:pt modelId="{C6B433B6-1BCD-4C35-8F0B-2B4083FEF20B}" type="pres">
      <dgm:prSet presAssocID="{5FE833C2-53F7-44D2-82EF-5C0DDB263938}" presName="parTx" presStyleLbl="node1" presStyleIdx="2" presStyleCnt="3" custLinFactNeighborX="-124" custLinFactNeighborY="-27215">
        <dgm:presLayoutVars>
          <dgm:chMax val="0"/>
          <dgm:chPref val="0"/>
          <dgm:bulletEnabled val="1"/>
        </dgm:presLayoutVars>
      </dgm:prSet>
      <dgm:spPr/>
    </dgm:pt>
    <dgm:pt modelId="{84DFB6CF-1A99-426D-B75F-4358C0C1B3A9}" type="pres">
      <dgm:prSet presAssocID="{5FE833C2-53F7-44D2-82EF-5C0DDB263938}" presName="desTx" presStyleLbl="revTx" presStyleIdx="2" presStyleCnt="3">
        <dgm:presLayoutVars>
          <dgm:bulletEnabled val="1"/>
        </dgm:presLayoutVars>
      </dgm:prSet>
      <dgm:spPr/>
    </dgm:pt>
  </dgm:ptLst>
  <dgm:cxnLst>
    <dgm:cxn modelId="{08F31305-5EDB-4DA7-8F97-004C1E536442}" type="presOf" srcId="{607927DC-E38D-4FD1-9067-67B5811AC0C0}" destId="{FA59CEF7-8701-4CAD-88D8-0384C3BA8E23}" srcOrd="0" destOrd="0" presId="urn:microsoft.com/office/officeart/2005/8/layout/chevron1"/>
    <dgm:cxn modelId="{75F0330A-3E14-46E3-A08D-4FB55AA61640}" srcId="{5F697A95-1CB7-4CB6-92F1-D6AAEB483775}" destId="{5FE833C2-53F7-44D2-82EF-5C0DDB263938}" srcOrd="2" destOrd="0" parTransId="{47B5417E-65F3-4993-935A-B44132524124}" sibTransId="{5C0ECDFA-F32E-4840-8763-25E2770C1AD3}"/>
    <dgm:cxn modelId="{2CC6D03E-1C34-4092-A3AA-302661324533}" type="presOf" srcId="{5F697A95-1CB7-4CB6-92F1-D6AAEB483775}" destId="{78E55FBE-54ED-40F4-88ED-05169AAC7931}" srcOrd="0" destOrd="0" presId="urn:microsoft.com/office/officeart/2005/8/layout/chevron1"/>
    <dgm:cxn modelId="{0508D447-04D5-4B0D-826F-152FEF3B6887}" type="presOf" srcId="{5BAA6E69-31CA-4F29-B5F6-95A646DCA72E}" destId="{84DFB6CF-1A99-426D-B75F-4358C0C1B3A9}" srcOrd="0" destOrd="0" presId="urn:microsoft.com/office/officeart/2005/8/layout/chevron1"/>
    <dgm:cxn modelId="{EFBBDB4A-1491-4BE0-9283-09029F0939EF}" type="presOf" srcId="{5FE833C2-53F7-44D2-82EF-5C0DDB263938}" destId="{C6B433B6-1BCD-4C35-8F0B-2B4083FEF20B}" srcOrd="0" destOrd="0" presId="urn:microsoft.com/office/officeart/2005/8/layout/chevron1"/>
    <dgm:cxn modelId="{E84F854F-2FD0-417E-9B6C-15231DB29F63}" srcId="{5F697A95-1CB7-4CB6-92F1-D6AAEB483775}" destId="{8A88B877-222B-41E9-A243-FA9B4E6D4B9D}" srcOrd="0" destOrd="0" parTransId="{D44E0603-5DF2-4B81-8388-61BC8D948DC5}" sibTransId="{D4C7D916-5D80-44D7-B5D1-DD15EBBA0A69}"/>
    <dgm:cxn modelId="{DE65E273-EABB-404E-9771-E82479DAF2A7}" srcId="{5FE833C2-53F7-44D2-82EF-5C0DDB263938}" destId="{5BAA6E69-31CA-4F29-B5F6-95A646DCA72E}" srcOrd="0" destOrd="0" parTransId="{17E126D8-8CDF-41BD-AA27-72B9A62290C0}" sibTransId="{62A85AD3-8492-450A-9560-649DD34749E4}"/>
    <dgm:cxn modelId="{605BB257-E237-4754-9C0B-3483DB17EC80}" type="presOf" srcId="{C0E61AB9-8404-4DDC-B1E4-6981890C743B}" destId="{36BC5EFE-5727-4BD1-A8F2-35D370C359B2}" srcOrd="0" destOrd="0" presId="urn:microsoft.com/office/officeart/2005/8/layout/chevron1"/>
    <dgm:cxn modelId="{4539E399-1F0C-4222-AE95-5F9DB5C4D57D}" type="presOf" srcId="{8A88B877-222B-41E9-A243-FA9B4E6D4B9D}" destId="{4FCE5759-CD0E-4A21-8E7D-732D6CE75165}" srcOrd="0" destOrd="0" presId="urn:microsoft.com/office/officeart/2005/8/layout/chevron1"/>
    <dgm:cxn modelId="{CD7904A2-E294-4ED4-A9B0-0760A3D7EB97}" srcId="{607927DC-E38D-4FD1-9067-67B5811AC0C0}" destId="{C0E61AB9-8404-4DDC-B1E4-6981890C743B}" srcOrd="0" destOrd="0" parTransId="{CCFA8B7F-54C2-449D-8CF6-6772B545D9A6}" sibTransId="{E72FA6AF-7178-4879-9F48-A0297A0CA513}"/>
    <dgm:cxn modelId="{043C2BBF-F695-4C37-BD0C-FCA4F6337F17}" srcId="{5F697A95-1CB7-4CB6-92F1-D6AAEB483775}" destId="{607927DC-E38D-4FD1-9067-67B5811AC0C0}" srcOrd="1" destOrd="0" parTransId="{A4361866-5256-469C-B8A5-7A6473CE28DD}" sibTransId="{0050806A-FE60-4E55-B40B-F9EF88508759}"/>
    <dgm:cxn modelId="{62608CEC-6EF3-42E8-B6B7-90E26D6F33AB}" srcId="{8A88B877-222B-41E9-A243-FA9B4E6D4B9D}" destId="{CBCF80F6-8A8F-4F93-AB7D-C388DD919419}" srcOrd="0" destOrd="0" parTransId="{64F407D5-9EEE-4AE5-95EA-E74F4262503E}" sibTransId="{446DB018-6E91-41D9-A4B9-B1CDB48D1A8B}"/>
    <dgm:cxn modelId="{0D73A9F6-80F6-4435-A329-3A001C2EEA8A}" type="presOf" srcId="{CBCF80F6-8A8F-4F93-AB7D-C388DD919419}" destId="{98F377E8-B3FF-454C-BEFB-350230CEF6C9}" srcOrd="0" destOrd="0" presId="urn:microsoft.com/office/officeart/2005/8/layout/chevron1"/>
    <dgm:cxn modelId="{CFEE2E83-8493-4AD2-95B2-116B29C4F8F6}" type="presParOf" srcId="{78E55FBE-54ED-40F4-88ED-05169AAC7931}" destId="{85C049E1-339C-4DC5-8468-CA4295C92491}" srcOrd="0" destOrd="0" presId="urn:microsoft.com/office/officeart/2005/8/layout/chevron1"/>
    <dgm:cxn modelId="{A92AE870-D9BF-43D6-AFEF-AAD62312DDA9}" type="presParOf" srcId="{85C049E1-339C-4DC5-8468-CA4295C92491}" destId="{4FCE5759-CD0E-4A21-8E7D-732D6CE75165}" srcOrd="0" destOrd="0" presId="urn:microsoft.com/office/officeart/2005/8/layout/chevron1"/>
    <dgm:cxn modelId="{6990D3EA-DCB0-4982-A41B-E580280FA59A}" type="presParOf" srcId="{85C049E1-339C-4DC5-8468-CA4295C92491}" destId="{98F377E8-B3FF-454C-BEFB-350230CEF6C9}" srcOrd="1" destOrd="0" presId="urn:microsoft.com/office/officeart/2005/8/layout/chevron1"/>
    <dgm:cxn modelId="{BA3FE5A6-5CEB-4D55-90DB-696F5E3BD581}" type="presParOf" srcId="{78E55FBE-54ED-40F4-88ED-05169AAC7931}" destId="{8DACC79F-7348-41DE-A770-AEFECE48E428}" srcOrd="1" destOrd="0" presId="urn:microsoft.com/office/officeart/2005/8/layout/chevron1"/>
    <dgm:cxn modelId="{817A57FE-0C67-4A60-B1B8-A94E4A11039E}" type="presParOf" srcId="{78E55FBE-54ED-40F4-88ED-05169AAC7931}" destId="{C55B6FAA-C758-49F5-8CA2-8FA1AF42C13D}" srcOrd="2" destOrd="0" presId="urn:microsoft.com/office/officeart/2005/8/layout/chevron1"/>
    <dgm:cxn modelId="{AB6E4D4E-772C-4A96-B0A4-C7AD169DDCD8}" type="presParOf" srcId="{C55B6FAA-C758-49F5-8CA2-8FA1AF42C13D}" destId="{FA59CEF7-8701-4CAD-88D8-0384C3BA8E23}" srcOrd="0" destOrd="0" presId="urn:microsoft.com/office/officeart/2005/8/layout/chevron1"/>
    <dgm:cxn modelId="{2B8B674E-5DF5-473A-A76C-2D71205E0433}" type="presParOf" srcId="{C55B6FAA-C758-49F5-8CA2-8FA1AF42C13D}" destId="{36BC5EFE-5727-4BD1-A8F2-35D370C359B2}" srcOrd="1" destOrd="0" presId="urn:microsoft.com/office/officeart/2005/8/layout/chevron1"/>
    <dgm:cxn modelId="{E7C89494-F72D-4B44-800D-B2C85BD70E6F}" type="presParOf" srcId="{78E55FBE-54ED-40F4-88ED-05169AAC7931}" destId="{C66FCE7A-61DF-4D9E-91DC-986331FA7038}" srcOrd="3" destOrd="0" presId="urn:microsoft.com/office/officeart/2005/8/layout/chevron1"/>
    <dgm:cxn modelId="{7CC7CCFC-601C-4987-83A8-6389574025A9}" type="presParOf" srcId="{78E55FBE-54ED-40F4-88ED-05169AAC7931}" destId="{2B5AC4FD-0FF8-4A56-B027-EC8AEBC66CA0}" srcOrd="4" destOrd="0" presId="urn:microsoft.com/office/officeart/2005/8/layout/chevron1"/>
    <dgm:cxn modelId="{EDAF0FEB-976A-49CF-8079-CD841039D57D}" type="presParOf" srcId="{2B5AC4FD-0FF8-4A56-B027-EC8AEBC66CA0}" destId="{C6B433B6-1BCD-4C35-8F0B-2B4083FEF20B}" srcOrd="0" destOrd="0" presId="urn:microsoft.com/office/officeart/2005/8/layout/chevron1"/>
    <dgm:cxn modelId="{FEEB29FA-0FE2-4D7A-A430-1C48665C7F62}" type="presParOf" srcId="{2B5AC4FD-0FF8-4A56-B027-EC8AEBC66CA0}" destId="{84DFB6CF-1A99-426D-B75F-4358C0C1B3A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D4BCC6-37A6-4FAA-B2B7-397EF6E3090F}" type="doc">
      <dgm:prSet loTypeId="urn:microsoft.com/office/officeart/2005/8/layout/chevron1" loCatId="process" qsTypeId="urn:microsoft.com/office/officeart/2005/8/quickstyle/simple1" qsCatId="simple" csTypeId="urn:microsoft.com/office/officeart/2005/8/colors/accent1_2" csCatId="accent1" phldr="1"/>
      <dgm:spPr/>
    </dgm:pt>
    <dgm:pt modelId="{34F3B63C-CC3B-4B23-B3C9-B2BE69DC8797}">
      <dgm:prSet phldrT="[Text]"/>
      <dgm:spPr/>
      <dgm:t>
        <a:bodyPr/>
        <a:lstStyle/>
        <a:p>
          <a:endParaRPr lang="en-US" dirty="0"/>
        </a:p>
        <a:p>
          <a:r>
            <a:rPr lang="en-US" dirty="0"/>
            <a:t>1977 Outage 	 </a:t>
          </a:r>
        </a:p>
      </dgm:t>
    </dgm:pt>
    <dgm:pt modelId="{42B7A8E6-D715-42F4-A7C4-3D91F4330AA0}" type="parTrans" cxnId="{05C46C9A-9BE3-45CE-8A25-9D01344F4082}">
      <dgm:prSet/>
      <dgm:spPr/>
      <dgm:t>
        <a:bodyPr/>
        <a:lstStyle/>
        <a:p>
          <a:endParaRPr lang="en-US"/>
        </a:p>
      </dgm:t>
    </dgm:pt>
    <dgm:pt modelId="{3B1BE377-476D-4147-B9BD-95475283CF6E}" type="sibTrans" cxnId="{05C46C9A-9BE3-45CE-8A25-9D01344F4082}">
      <dgm:prSet/>
      <dgm:spPr/>
      <dgm:t>
        <a:bodyPr/>
        <a:lstStyle/>
        <a:p>
          <a:endParaRPr lang="en-US"/>
        </a:p>
      </dgm:t>
    </dgm:pt>
    <dgm:pt modelId="{A43CB7B1-1EA6-4F87-8600-4E59B22E059D}">
      <dgm:prSet phldrT="[Text]"/>
      <dgm:spPr/>
      <dgm:t>
        <a:bodyPr/>
        <a:lstStyle/>
        <a:p>
          <a:r>
            <a:rPr lang="en-US" dirty="0"/>
            <a:t>1996 Outage</a:t>
          </a:r>
        </a:p>
      </dgm:t>
    </dgm:pt>
    <dgm:pt modelId="{38A6BDB3-358C-452C-A936-283C3A15A5D1}" type="parTrans" cxnId="{D874B485-627A-487F-9EE9-6F42ED8C24CF}">
      <dgm:prSet/>
      <dgm:spPr/>
      <dgm:t>
        <a:bodyPr/>
        <a:lstStyle/>
        <a:p>
          <a:endParaRPr lang="en-US"/>
        </a:p>
      </dgm:t>
    </dgm:pt>
    <dgm:pt modelId="{95D48C9C-3CF5-46E3-9C78-E7B20DD1BB11}" type="sibTrans" cxnId="{D874B485-627A-487F-9EE9-6F42ED8C24CF}">
      <dgm:prSet/>
      <dgm:spPr/>
      <dgm:t>
        <a:bodyPr/>
        <a:lstStyle/>
        <a:p>
          <a:endParaRPr lang="en-US"/>
        </a:p>
      </dgm:t>
    </dgm:pt>
    <dgm:pt modelId="{9CB5B731-66DE-4D10-AF49-428412185BF6}">
      <dgm:prSet phldrT="[Text]"/>
      <dgm:spPr/>
      <dgm:t>
        <a:bodyPr/>
        <a:lstStyle/>
        <a:p>
          <a:r>
            <a:rPr lang="en-US" dirty="0"/>
            <a:t>2003 Outage</a:t>
          </a:r>
        </a:p>
      </dgm:t>
    </dgm:pt>
    <dgm:pt modelId="{BB3B7D11-8086-426C-BBBA-CF8DBBEDF4B7}" type="parTrans" cxnId="{1E396D04-7408-4433-A4E5-9B4A7582B931}">
      <dgm:prSet/>
      <dgm:spPr/>
      <dgm:t>
        <a:bodyPr/>
        <a:lstStyle/>
        <a:p>
          <a:endParaRPr lang="en-US"/>
        </a:p>
      </dgm:t>
    </dgm:pt>
    <dgm:pt modelId="{7E1EDEB4-E8CE-490F-9198-DC887B88D820}" type="sibTrans" cxnId="{1E396D04-7408-4433-A4E5-9B4A7582B931}">
      <dgm:prSet/>
      <dgm:spPr/>
      <dgm:t>
        <a:bodyPr/>
        <a:lstStyle/>
        <a:p>
          <a:endParaRPr lang="en-US"/>
        </a:p>
      </dgm:t>
    </dgm:pt>
    <dgm:pt modelId="{06A88B9F-2BAE-4C0F-A6E2-55E7C8A93B0D}" type="pres">
      <dgm:prSet presAssocID="{A5D4BCC6-37A6-4FAA-B2B7-397EF6E3090F}" presName="Name0" presStyleCnt="0">
        <dgm:presLayoutVars>
          <dgm:dir/>
          <dgm:animLvl val="lvl"/>
          <dgm:resizeHandles val="exact"/>
        </dgm:presLayoutVars>
      </dgm:prSet>
      <dgm:spPr/>
    </dgm:pt>
    <dgm:pt modelId="{538F3FC2-B214-4E3D-A093-1E9C733C4F8F}" type="pres">
      <dgm:prSet presAssocID="{34F3B63C-CC3B-4B23-B3C9-B2BE69DC8797}" presName="parTxOnly" presStyleLbl="node1" presStyleIdx="0" presStyleCnt="3" custLinFactY="-25778" custLinFactNeighborX="-821" custLinFactNeighborY="-100000">
        <dgm:presLayoutVars>
          <dgm:chMax val="0"/>
          <dgm:chPref val="0"/>
          <dgm:bulletEnabled val="1"/>
        </dgm:presLayoutVars>
      </dgm:prSet>
      <dgm:spPr/>
    </dgm:pt>
    <dgm:pt modelId="{52A2E834-FE0A-428A-A88C-AD819C7CD84C}" type="pres">
      <dgm:prSet presAssocID="{3B1BE377-476D-4147-B9BD-95475283CF6E}" presName="parTxOnlySpace" presStyleCnt="0"/>
      <dgm:spPr/>
    </dgm:pt>
    <dgm:pt modelId="{CB91BA50-C1C2-40C0-8396-C929E3D4DECE}" type="pres">
      <dgm:prSet presAssocID="{A43CB7B1-1EA6-4F87-8600-4E59B22E059D}" presName="parTxOnly" presStyleLbl="node1" presStyleIdx="1" presStyleCnt="3" custLinFactY="-25778" custLinFactNeighborX="0" custLinFactNeighborY="-100000">
        <dgm:presLayoutVars>
          <dgm:chMax val="0"/>
          <dgm:chPref val="0"/>
          <dgm:bulletEnabled val="1"/>
        </dgm:presLayoutVars>
      </dgm:prSet>
      <dgm:spPr/>
    </dgm:pt>
    <dgm:pt modelId="{FFD025C0-856C-4831-9194-BC102D99256A}" type="pres">
      <dgm:prSet presAssocID="{95D48C9C-3CF5-46E3-9C78-E7B20DD1BB11}" presName="parTxOnlySpace" presStyleCnt="0"/>
      <dgm:spPr/>
    </dgm:pt>
    <dgm:pt modelId="{1C58BAC6-2A7B-47F5-B130-231C82BDC3C8}" type="pres">
      <dgm:prSet presAssocID="{9CB5B731-66DE-4D10-AF49-428412185BF6}" presName="parTxOnly" presStyleLbl="node1" presStyleIdx="2" presStyleCnt="3" custLinFactY="-25778" custLinFactNeighborX="68590" custLinFactNeighborY="-100000">
        <dgm:presLayoutVars>
          <dgm:chMax val="0"/>
          <dgm:chPref val="0"/>
          <dgm:bulletEnabled val="1"/>
        </dgm:presLayoutVars>
      </dgm:prSet>
      <dgm:spPr/>
    </dgm:pt>
  </dgm:ptLst>
  <dgm:cxnLst>
    <dgm:cxn modelId="{1E396D04-7408-4433-A4E5-9B4A7582B931}" srcId="{A5D4BCC6-37A6-4FAA-B2B7-397EF6E3090F}" destId="{9CB5B731-66DE-4D10-AF49-428412185BF6}" srcOrd="2" destOrd="0" parTransId="{BB3B7D11-8086-426C-BBBA-CF8DBBEDF4B7}" sibTransId="{7E1EDEB4-E8CE-490F-9198-DC887B88D820}"/>
    <dgm:cxn modelId="{7087EB46-5C52-475F-976D-51589F44800D}" type="presOf" srcId="{34F3B63C-CC3B-4B23-B3C9-B2BE69DC8797}" destId="{538F3FC2-B214-4E3D-A093-1E9C733C4F8F}" srcOrd="0" destOrd="0" presId="urn:microsoft.com/office/officeart/2005/8/layout/chevron1"/>
    <dgm:cxn modelId="{341E296B-1DC6-4FB6-9F2A-7B33DEAD05F4}" type="presOf" srcId="{A43CB7B1-1EA6-4F87-8600-4E59B22E059D}" destId="{CB91BA50-C1C2-40C0-8396-C929E3D4DECE}" srcOrd="0" destOrd="0" presId="urn:microsoft.com/office/officeart/2005/8/layout/chevron1"/>
    <dgm:cxn modelId="{D874B485-627A-487F-9EE9-6F42ED8C24CF}" srcId="{A5D4BCC6-37A6-4FAA-B2B7-397EF6E3090F}" destId="{A43CB7B1-1EA6-4F87-8600-4E59B22E059D}" srcOrd="1" destOrd="0" parTransId="{38A6BDB3-358C-452C-A936-283C3A15A5D1}" sibTransId="{95D48C9C-3CF5-46E3-9C78-E7B20DD1BB11}"/>
    <dgm:cxn modelId="{05C46C9A-9BE3-45CE-8A25-9D01344F4082}" srcId="{A5D4BCC6-37A6-4FAA-B2B7-397EF6E3090F}" destId="{34F3B63C-CC3B-4B23-B3C9-B2BE69DC8797}" srcOrd="0" destOrd="0" parTransId="{42B7A8E6-D715-42F4-A7C4-3D91F4330AA0}" sibTransId="{3B1BE377-476D-4147-B9BD-95475283CF6E}"/>
    <dgm:cxn modelId="{A51F3EA7-5A61-4B9C-8838-835334414978}" type="presOf" srcId="{9CB5B731-66DE-4D10-AF49-428412185BF6}" destId="{1C58BAC6-2A7B-47F5-B130-231C82BDC3C8}" srcOrd="0" destOrd="0" presId="urn:microsoft.com/office/officeart/2005/8/layout/chevron1"/>
    <dgm:cxn modelId="{258AE7A7-1D34-4AF9-B5F8-8EE97B89E9BA}" type="presOf" srcId="{A5D4BCC6-37A6-4FAA-B2B7-397EF6E3090F}" destId="{06A88B9F-2BAE-4C0F-A6E2-55E7C8A93B0D}" srcOrd="0" destOrd="0" presId="urn:microsoft.com/office/officeart/2005/8/layout/chevron1"/>
    <dgm:cxn modelId="{A4F680A7-659D-4038-8CDD-A5F424D52C93}" type="presParOf" srcId="{06A88B9F-2BAE-4C0F-A6E2-55E7C8A93B0D}" destId="{538F3FC2-B214-4E3D-A093-1E9C733C4F8F}" srcOrd="0" destOrd="0" presId="urn:microsoft.com/office/officeart/2005/8/layout/chevron1"/>
    <dgm:cxn modelId="{A9F7F923-F02F-4912-8D09-949D7D24B5F9}" type="presParOf" srcId="{06A88B9F-2BAE-4C0F-A6E2-55E7C8A93B0D}" destId="{52A2E834-FE0A-428A-A88C-AD819C7CD84C}" srcOrd="1" destOrd="0" presId="urn:microsoft.com/office/officeart/2005/8/layout/chevron1"/>
    <dgm:cxn modelId="{4375FDF7-2282-473C-88AD-154B40AF622B}" type="presParOf" srcId="{06A88B9F-2BAE-4C0F-A6E2-55E7C8A93B0D}" destId="{CB91BA50-C1C2-40C0-8396-C929E3D4DECE}" srcOrd="2" destOrd="0" presId="urn:microsoft.com/office/officeart/2005/8/layout/chevron1"/>
    <dgm:cxn modelId="{B6EE81E7-63D0-43FB-AAFD-DCAB953DBE91}" type="presParOf" srcId="{06A88B9F-2BAE-4C0F-A6E2-55E7C8A93B0D}" destId="{FFD025C0-856C-4831-9194-BC102D99256A}" srcOrd="3" destOrd="0" presId="urn:microsoft.com/office/officeart/2005/8/layout/chevron1"/>
    <dgm:cxn modelId="{A30A5576-3E6C-43B5-B22F-20CC32D9CA18}" type="presParOf" srcId="{06A88B9F-2BAE-4C0F-A6E2-55E7C8A93B0D}" destId="{1C58BAC6-2A7B-47F5-B130-231C82BDC3C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E5759-CD0E-4A21-8E7D-732D6CE75165}">
      <dsp:nvSpPr>
        <dsp:cNvPr id="0" name=""/>
        <dsp:cNvSpPr/>
      </dsp:nvSpPr>
      <dsp:spPr>
        <a:xfrm>
          <a:off x="0" y="834665"/>
          <a:ext cx="2326011" cy="9304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The Early 1900’s </a:t>
          </a:r>
        </a:p>
      </dsp:txBody>
      <dsp:txXfrm>
        <a:off x="465202" y="834665"/>
        <a:ext cx="1395607" cy="930404"/>
      </dsp:txXfrm>
    </dsp:sp>
    <dsp:sp modelId="{98F377E8-B3FF-454C-BEFB-350230CEF6C9}">
      <dsp:nvSpPr>
        <dsp:cNvPr id="0" name=""/>
        <dsp:cNvSpPr/>
      </dsp:nvSpPr>
      <dsp:spPr>
        <a:xfrm>
          <a:off x="3235" y="2172569"/>
          <a:ext cx="1860809"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dsp:txBody>
      <dsp:txXfrm>
        <a:off x="3235" y="2172569"/>
        <a:ext cx="1860809" cy="414000"/>
      </dsp:txXfrm>
    </dsp:sp>
    <dsp:sp modelId="{FA59CEF7-8701-4CAD-88D8-0384C3BA8E23}">
      <dsp:nvSpPr>
        <dsp:cNvPr id="0" name=""/>
        <dsp:cNvSpPr/>
      </dsp:nvSpPr>
      <dsp:spPr>
        <a:xfrm>
          <a:off x="2084753" y="841001"/>
          <a:ext cx="2326011" cy="9304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Mid 1900’s </a:t>
          </a:r>
        </a:p>
      </dsp:txBody>
      <dsp:txXfrm>
        <a:off x="2549955" y="841001"/>
        <a:ext cx="1395607" cy="930404"/>
      </dsp:txXfrm>
    </dsp:sp>
    <dsp:sp modelId="{36BC5EFE-5727-4BD1-A8F2-35D370C359B2}">
      <dsp:nvSpPr>
        <dsp:cNvPr id="0" name=""/>
        <dsp:cNvSpPr/>
      </dsp:nvSpPr>
      <dsp:spPr>
        <a:xfrm>
          <a:off x="2113247" y="2172569"/>
          <a:ext cx="1860809"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endParaRPr lang="en-US" sz="2300" kern="1200" dirty="0"/>
        </a:p>
      </dsp:txBody>
      <dsp:txXfrm>
        <a:off x="2113247" y="2172569"/>
        <a:ext cx="1860809" cy="414000"/>
      </dsp:txXfrm>
    </dsp:sp>
    <dsp:sp modelId="{C6B433B6-1BCD-4C35-8F0B-2B4083FEF20B}">
      <dsp:nvSpPr>
        <dsp:cNvPr id="0" name=""/>
        <dsp:cNvSpPr/>
      </dsp:nvSpPr>
      <dsp:spPr>
        <a:xfrm>
          <a:off x="4220374" y="872654"/>
          <a:ext cx="2326011" cy="9304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1960+ </a:t>
          </a:r>
        </a:p>
      </dsp:txBody>
      <dsp:txXfrm>
        <a:off x="4685576" y="872654"/>
        <a:ext cx="1395607" cy="930404"/>
      </dsp:txXfrm>
    </dsp:sp>
    <dsp:sp modelId="{84DFB6CF-1A99-426D-B75F-4358C0C1B3A9}">
      <dsp:nvSpPr>
        <dsp:cNvPr id="0" name=""/>
        <dsp:cNvSpPr/>
      </dsp:nvSpPr>
      <dsp:spPr>
        <a:xfrm>
          <a:off x="4223258" y="2172569"/>
          <a:ext cx="1860809"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endParaRPr lang="en-US" sz="2300" kern="1200" dirty="0"/>
        </a:p>
      </dsp:txBody>
      <dsp:txXfrm>
        <a:off x="4223258" y="2172569"/>
        <a:ext cx="1860809" cy="41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F3FC2-B214-4E3D-A093-1E9C733C4F8F}">
      <dsp:nvSpPr>
        <dsp:cNvPr id="0" name=""/>
        <dsp:cNvSpPr/>
      </dsp:nvSpPr>
      <dsp:spPr>
        <a:xfrm>
          <a:off x="0" y="1"/>
          <a:ext cx="2203065" cy="88122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1977 Outage 	 </a:t>
          </a:r>
        </a:p>
      </dsp:txBody>
      <dsp:txXfrm>
        <a:off x="440613" y="1"/>
        <a:ext cx="1321839" cy="881226"/>
      </dsp:txXfrm>
    </dsp:sp>
    <dsp:sp modelId="{CB91BA50-C1C2-40C0-8396-C929E3D4DECE}">
      <dsp:nvSpPr>
        <dsp:cNvPr id="0" name=""/>
        <dsp:cNvSpPr/>
      </dsp:nvSpPr>
      <dsp:spPr>
        <a:xfrm>
          <a:off x="1984567" y="1"/>
          <a:ext cx="2203065" cy="88122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1996 Outage</a:t>
          </a:r>
        </a:p>
      </dsp:txBody>
      <dsp:txXfrm>
        <a:off x="2425180" y="1"/>
        <a:ext cx="1321839" cy="881226"/>
      </dsp:txXfrm>
    </dsp:sp>
    <dsp:sp modelId="{1C58BAC6-2A7B-47F5-B130-231C82BDC3C8}">
      <dsp:nvSpPr>
        <dsp:cNvPr id="0" name=""/>
        <dsp:cNvSpPr/>
      </dsp:nvSpPr>
      <dsp:spPr>
        <a:xfrm>
          <a:off x="3969134" y="1"/>
          <a:ext cx="2203065" cy="88122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2003 Outage</a:t>
          </a:r>
        </a:p>
      </dsp:txBody>
      <dsp:txXfrm>
        <a:off x="4409747" y="1"/>
        <a:ext cx="1321839" cy="8812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93" name="Shape 9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3314153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Edison’s DC had the head start, until the</a:t>
            </a:r>
            <a:r>
              <a:rPr lang="en-US" baseline="0" dirty="0"/>
              <a:t> creation of the AC motor, and Transformer. DC plant operated at 110VDC. Sites needed to be close to load centers. AC pushed ahead due to the ability for off site generation, and the flexibility of voltage operating ranges. Energy could be generated at one voltage, stepped up to reduce the line current, sent to another location, and reduced to another operating voltage at the load. DC did not have this ability. </a:t>
            </a:r>
          </a:p>
          <a:p>
            <a:endParaRPr lang="en-US" dirty="0"/>
          </a:p>
        </p:txBody>
      </p:sp>
      <p:sp>
        <p:nvSpPr>
          <p:cNvPr id="4" name="Slide Number Placeholder 3"/>
          <p:cNvSpPr>
            <a:spLocks noGrp="1"/>
          </p:cNvSpPr>
          <p:nvPr>
            <p:ph type="sldNum" sz="quarter" idx="10"/>
          </p:nvPr>
        </p:nvSpPr>
        <p:spPr/>
        <p:txBody>
          <a:bodyPr/>
          <a:lstStyle/>
          <a:p>
            <a:fld id="{4744A7D8-F3D1-405D-94FA-FF63A22A09A5}" type="slidenum">
              <a:rPr lang="en-US" smtClean="0"/>
              <a:pPr/>
              <a:t>32</a:t>
            </a:fld>
            <a:endParaRPr lang="en-US" dirty="0"/>
          </a:p>
        </p:txBody>
      </p:sp>
    </p:spTree>
    <p:extLst>
      <p:ext uri="{BB962C8B-B14F-4D97-AF65-F5344CB8AC3E}">
        <p14:creationId xmlns:p14="http://schemas.microsoft.com/office/powerpoint/2010/main" val="2773029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4721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Expansion</a:t>
            </a:r>
            <a:r>
              <a:rPr lang="en-US" baseline="0" dirty="0"/>
              <a:t> of the grid really took off from WWI through the mid 60’s. Due to massive growth, power companies could barely build generation sites and transmission fast enough to meet the load requirements. Into the 60’s, the grid was operating at near capacity, with often little reserves available. It was only a matter of time before there was a malfunction on a power system.</a:t>
            </a:r>
            <a:endParaRPr lang="en-US" dirty="0"/>
          </a:p>
        </p:txBody>
      </p:sp>
      <p:sp>
        <p:nvSpPr>
          <p:cNvPr id="4" name="Slide Number Placeholder 3"/>
          <p:cNvSpPr>
            <a:spLocks noGrp="1"/>
          </p:cNvSpPr>
          <p:nvPr>
            <p:ph type="sldNum" sz="quarter" idx="10"/>
          </p:nvPr>
        </p:nvSpPr>
        <p:spPr/>
        <p:txBody>
          <a:bodyPr/>
          <a:lstStyle/>
          <a:p>
            <a:fld id="{4744A7D8-F3D1-405D-94FA-FF63A22A09A5}" type="slidenum">
              <a:rPr lang="en-US" smtClean="0"/>
              <a:pPr/>
              <a:t>34</a:t>
            </a:fld>
            <a:endParaRPr lang="en-US" dirty="0"/>
          </a:p>
        </p:txBody>
      </p:sp>
    </p:spTree>
    <p:extLst>
      <p:ext uri="{BB962C8B-B14F-4D97-AF65-F5344CB8AC3E}">
        <p14:creationId xmlns:p14="http://schemas.microsoft.com/office/powerpoint/2010/main" val="499969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1.)The assumption</a:t>
            </a:r>
            <a:r>
              <a:rPr lang="en-US" baseline="0" dirty="0"/>
              <a:t> was that because the system was interconnected on such a large scale, it was essentially black-out proof. </a:t>
            </a:r>
          </a:p>
          <a:p>
            <a:endParaRPr lang="en-US" baseline="0" dirty="0"/>
          </a:p>
          <a:p>
            <a:r>
              <a:rPr lang="en-US" baseline="0" dirty="0"/>
              <a:t>2.) The twenty-three member companies operating the grid (CANUSE) were still convinced that the system was built to adequate reliability standards due to the fact that they out entire power plants out of service for maintenance without any disruption in power service. In the outage of 1965, the built-in backup was built far beyond</a:t>
            </a:r>
            <a:endParaRPr lang="en-US" dirty="0"/>
          </a:p>
        </p:txBody>
      </p:sp>
      <p:sp>
        <p:nvSpPr>
          <p:cNvPr id="4" name="Slide Number Placeholder 3"/>
          <p:cNvSpPr>
            <a:spLocks noGrp="1"/>
          </p:cNvSpPr>
          <p:nvPr>
            <p:ph type="sldNum" sz="quarter" idx="10"/>
          </p:nvPr>
        </p:nvSpPr>
        <p:spPr/>
        <p:txBody>
          <a:bodyPr/>
          <a:lstStyle/>
          <a:p>
            <a:fld id="{4744A7D8-F3D1-405D-94FA-FF63A22A09A5}" type="slidenum">
              <a:rPr lang="en-US" smtClean="0"/>
              <a:pPr/>
              <a:t>35</a:t>
            </a:fld>
            <a:endParaRPr lang="en-US" dirty="0"/>
          </a:p>
        </p:txBody>
      </p:sp>
    </p:spTree>
    <p:extLst>
      <p:ext uri="{BB962C8B-B14F-4D97-AF65-F5344CB8AC3E}">
        <p14:creationId xmlns:p14="http://schemas.microsoft.com/office/powerpoint/2010/main" val="12636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a:t>
            </a:r>
            <a:r>
              <a:rPr lang="en-US" baseline="0" dirty="0"/>
              <a:t> Electric Power Reliability Act of 1967 proposes the creation of a council on power coordination. Although not enacted, the proposed legislation was what really drove the creation of NAERC. </a:t>
            </a:r>
            <a:endParaRPr lang="en-US" dirty="0"/>
          </a:p>
        </p:txBody>
      </p:sp>
      <p:sp>
        <p:nvSpPr>
          <p:cNvPr id="4" name="Slide Number Placeholder 3"/>
          <p:cNvSpPr>
            <a:spLocks noGrp="1"/>
          </p:cNvSpPr>
          <p:nvPr>
            <p:ph type="sldNum" sz="quarter" idx="10"/>
          </p:nvPr>
        </p:nvSpPr>
        <p:spPr/>
        <p:txBody>
          <a:bodyPr/>
          <a:lstStyle/>
          <a:p>
            <a:fld id="{4744A7D8-F3D1-405D-94FA-FF63A22A09A5}" type="slidenum">
              <a:rPr lang="en-US" smtClean="0"/>
              <a:pPr/>
              <a:t>36</a:t>
            </a:fld>
            <a:endParaRPr lang="en-US" dirty="0"/>
          </a:p>
        </p:txBody>
      </p:sp>
    </p:spTree>
    <p:extLst>
      <p:ext uri="{BB962C8B-B14F-4D97-AF65-F5344CB8AC3E}">
        <p14:creationId xmlns:p14="http://schemas.microsoft.com/office/powerpoint/2010/main" val="2085734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dirty="0"/>
              <a:t>-9 regional reliability organizations formalized </a:t>
            </a:r>
          </a:p>
          <a:p>
            <a:r>
              <a:rPr lang="en-US" dirty="0"/>
              <a:t>-</a:t>
            </a:r>
            <a:r>
              <a:rPr lang="en-US" baseline="0" dirty="0"/>
              <a:t>Voluntary operating and coordinating guidelines are implemented </a:t>
            </a:r>
          </a:p>
          <a:p>
            <a:endParaRPr lang="en-US" dirty="0"/>
          </a:p>
        </p:txBody>
      </p:sp>
      <p:sp>
        <p:nvSpPr>
          <p:cNvPr id="4" name="Slide Number Placeholder 3"/>
          <p:cNvSpPr>
            <a:spLocks noGrp="1"/>
          </p:cNvSpPr>
          <p:nvPr>
            <p:ph type="sldNum" sz="quarter" idx="10"/>
          </p:nvPr>
        </p:nvSpPr>
        <p:spPr/>
        <p:txBody>
          <a:bodyPr/>
          <a:lstStyle/>
          <a:p>
            <a:fld id="{4744A7D8-F3D1-405D-94FA-FF63A22A09A5}" type="slidenum">
              <a:rPr lang="en-US" smtClean="0"/>
              <a:pPr/>
              <a:t>37</a:t>
            </a:fld>
            <a:endParaRPr lang="en-US" dirty="0"/>
          </a:p>
        </p:txBody>
      </p:sp>
    </p:spTree>
    <p:extLst>
      <p:ext uri="{BB962C8B-B14F-4D97-AF65-F5344CB8AC3E}">
        <p14:creationId xmlns:p14="http://schemas.microsoft.com/office/powerpoint/2010/main" val="814432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Western Systems Coordinating</a:t>
            </a:r>
            <a:r>
              <a:rPr lang="en-US" baseline="0" dirty="0"/>
              <a:t> Council </a:t>
            </a:r>
          </a:p>
          <a:p>
            <a:endParaRPr lang="en-US" dirty="0"/>
          </a:p>
        </p:txBody>
      </p:sp>
      <p:sp>
        <p:nvSpPr>
          <p:cNvPr id="4" name="Slide Number Placeholder 3"/>
          <p:cNvSpPr>
            <a:spLocks noGrp="1"/>
          </p:cNvSpPr>
          <p:nvPr>
            <p:ph type="sldNum" sz="quarter" idx="10"/>
          </p:nvPr>
        </p:nvSpPr>
        <p:spPr/>
        <p:txBody>
          <a:bodyPr/>
          <a:lstStyle/>
          <a:p>
            <a:fld id="{4744A7D8-F3D1-405D-94FA-FF63A22A09A5}" type="slidenum">
              <a:rPr lang="en-US" smtClean="0"/>
              <a:pPr/>
              <a:t>38</a:t>
            </a:fld>
            <a:endParaRPr lang="en-US" dirty="0"/>
          </a:p>
        </p:txBody>
      </p:sp>
    </p:spTree>
    <p:extLst>
      <p:ext uri="{BB962C8B-B14F-4D97-AF65-F5344CB8AC3E}">
        <p14:creationId xmlns:p14="http://schemas.microsoft.com/office/powerpoint/2010/main" val="123300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1763374"/>
            <a:ext cx="7772400" cy="1470026"/>
          </a:xfrm>
          <a:prstGeom prst="rect">
            <a:avLst/>
          </a:prstGeom>
        </p:spPr>
        <p:txBody>
          <a:bodyPr/>
          <a:lstStyle/>
          <a:p>
            <a:r>
              <a:t>Title Text</a:t>
            </a:r>
          </a:p>
        </p:txBody>
      </p:sp>
      <p:sp>
        <p:nvSpPr>
          <p:cNvPr id="13" name="Body Level One…"/>
          <p:cNvSpPr txBox="1">
            <a:spLocks noGrp="1"/>
          </p:cNvSpPr>
          <p:nvPr>
            <p:ph type="body" sz="quarter" idx="1"/>
          </p:nvPr>
        </p:nvSpPr>
        <p:spPr>
          <a:xfrm>
            <a:off x="1371600" y="3519149"/>
            <a:ext cx="6400800" cy="1752601"/>
          </a:xfrm>
          <a:prstGeom prst="rect">
            <a:avLst/>
          </a:prstGeom>
        </p:spPr>
        <p:txBody>
          <a:bodyPr/>
          <a:lstStyle>
            <a:lvl1pPr marL="0" indent="0" algn="ctr">
              <a:buSzTx/>
              <a:buFontTx/>
              <a:buNone/>
              <a:defRPr>
                <a:solidFill>
                  <a:srgbClr val="8D8C8C"/>
                </a:solidFill>
              </a:defRPr>
            </a:lvl1pPr>
            <a:lvl2pPr marL="0" indent="457200" algn="ctr">
              <a:buSzTx/>
              <a:buFontTx/>
              <a:buNone/>
              <a:defRPr>
                <a:solidFill>
                  <a:srgbClr val="8D8C8C"/>
                </a:solidFill>
              </a:defRPr>
            </a:lvl2pPr>
            <a:lvl3pPr marL="0" indent="914400" algn="ctr">
              <a:buSzTx/>
              <a:buFontTx/>
              <a:buNone/>
              <a:defRPr>
                <a:solidFill>
                  <a:srgbClr val="8D8C8C"/>
                </a:solidFill>
              </a:defRPr>
            </a:lvl3pPr>
            <a:lvl4pPr marL="0" indent="1371600" algn="ctr">
              <a:buSzTx/>
              <a:buFontTx/>
              <a:buNone/>
              <a:defRPr>
                <a:solidFill>
                  <a:srgbClr val="8D8C8C"/>
                </a:solidFill>
              </a:defRPr>
            </a:lvl4pPr>
            <a:lvl5pPr marL="0" indent="1828800" algn="ctr">
              <a:buSzTx/>
              <a:buFontTx/>
              <a:buNone/>
              <a:defRPr>
                <a:solidFill>
                  <a:srgbClr val="8D8C8C"/>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4419600" y="6172200"/>
            <a:ext cx="2133600" cy="368301"/>
          </a:xfrm>
          <a:prstGeom prst="rect">
            <a:avLst/>
          </a:prstGeom>
        </p:spPr>
        <p:txBody>
          <a:bodyPr/>
          <a:lstStyle>
            <a:lvl1pPr>
              <a:defRPr>
                <a:solidFill>
                  <a:srgbClr val="8D8C8C"/>
                </a:solidFill>
              </a:defRPr>
            </a:lvl1pPr>
          </a:lstStyle>
          <a:p>
            <a:fld id="{86CB4B4D-7CA3-9044-876B-883B54F8677D}" type="slidenum">
              <a:rPr/>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722312" y="4406900"/>
            <a:ext cx="7772401" cy="1362075"/>
          </a:xfrm>
          <a:prstGeom prst="rect">
            <a:avLst/>
          </a:prstGeom>
        </p:spPr>
        <p:txBody>
          <a:bodyPr anchor="t"/>
          <a:lstStyle>
            <a:lvl1pPr algn="l">
              <a:defRPr cap="all"/>
            </a:lvl1pPr>
          </a:lstStyle>
          <a:p>
            <a:r>
              <a:t>Title Text</a:t>
            </a:r>
          </a:p>
        </p:txBody>
      </p:sp>
      <p:sp>
        <p:nvSpPr>
          <p:cNvPr id="31"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D8C8C"/>
                </a:solidFill>
              </a:defRPr>
            </a:lvl1pPr>
            <a:lvl2pPr marL="0" indent="457200">
              <a:spcBef>
                <a:spcPts val="400"/>
              </a:spcBef>
              <a:buSzTx/>
              <a:buFontTx/>
              <a:buNone/>
              <a:defRPr sz="2000">
                <a:solidFill>
                  <a:srgbClr val="8D8C8C"/>
                </a:solidFill>
              </a:defRPr>
            </a:lvl2pPr>
            <a:lvl3pPr marL="0" indent="914400">
              <a:spcBef>
                <a:spcPts val="400"/>
              </a:spcBef>
              <a:buSzTx/>
              <a:buFontTx/>
              <a:buNone/>
              <a:defRPr sz="2000">
                <a:solidFill>
                  <a:srgbClr val="8D8C8C"/>
                </a:solidFill>
              </a:defRPr>
            </a:lvl3pPr>
            <a:lvl4pPr marL="0" indent="1371600">
              <a:spcBef>
                <a:spcPts val="400"/>
              </a:spcBef>
              <a:buSzTx/>
              <a:buFontTx/>
              <a:buNone/>
              <a:defRPr sz="2000">
                <a:solidFill>
                  <a:srgbClr val="8D8C8C"/>
                </a:solidFill>
              </a:defRPr>
            </a:lvl4pPr>
            <a:lvl5pPr marL="0" indent="1828800">
              <a:spcBef>
                <a:spcPts val="400"/>
              </a:spcBef>
              <a:buSzTx/>
              <a:buFontTx/>
              <a:buNone/>
              <a:defRPr sz="2000">
                <a:solidFill>
                  <a:srgbClr val="8D8C8C"/>
                </a:solidFill>
              </a:defRPr>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xfrm>
            <a:off x="8430260" y="6594557"/>
            <a:ext cx="256541" cy="275467"/>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8" name="Title Text"/>
          <p:cNvSpPr txBox="1">
            <a:spLocks noGrp="1"/>
          </p:cNvSpPr>
          <p:nvPr>
            <p:ph type="title"/>
          </p:nvPr>
        </p:nvSpPr>
        <p:spPr>
          <a:xfrm>
            <a:off x="457200" y="333365"/>
            <a:ext cx="8229600" cy="1143001"/>
          </a:xfrm>
          <a:prstGeom prst="rect">
            <a:avLst/>
          </a:prstGeom>
        </p:spPr>
        <p:txBody>
          <a:bodyPr/>
          <a:lstStyle/>
          <a:p>
            <a:r>
              <a:t>Title Text</a:t>
            </a:r>
          </a:p>
        </p:txBody>
      </p:sp>
      <p:sp>
        <p:nvSpPr>
          <p:cNvPr id="49"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400"/>
              </a:spcBef>
              <a:buSzTx/>
              <a:buFontTx/>
              <a:buNone/>
              <a:defRPr sz="2000" b="1"/>
            </a:lvl1pPr>
            <a:lvl2pPr marL="0" indent="457200">
              <a:spcBef>
                <a:spcPts val="400"/>
              </a:spcBef>
              <a:buSzTx/>
              <a:buFontTx/>
              <a:buNone/>
              <a:defRPr sz="2000" b="1"/>
            </a:lvl2pPr>
            <a:lvl3pPr marL="0" indent="914400">
              <a:spcBef>
                <a:spcPts val="400"/>
              </a:spcBef>
              <a:buSzTx/>
              <a:buFontTx/>
              <a:buNone/>
              <a:defRPr sz="2000" b="1"/>
            </a:lvl3pPr>
            <a:lvl4pPr marL="0" indent="1371600">
              <a:spcBef>
                <a:spcPts val="400"/>
              </a:spcBef>
              <a:buSzTx/>
              <a:buFontTx/>
              <a:buNone/>
              <a:defRPr sz="2000" b="1"/>
            </a:lvl4pPr>
            <a:lvl5pPr marL="0" indent="1828800">
              <a:spcBef>
                <a:spcPts val="400"/>
              </a:spcBef>
              <a:buSzTx/>
              <a:buFontTx/>
              <a:buNone/>
              <a:defRPr sz="2000" b="1"/>
            </a:lvl5pPr>
          </a:lstStyle>
          <a:p>
            <a:r>
              <a:t>Body Level One</a:t>
            </a:r>
          </a:p>
          <a:p>
            <a:pPr lvl="1"/>
            <a:r>
              <a:t>Body Level Two</a:t>
            </a:r>
          </a:p>
          <a:p>
            <a:pPr lvl="2"/>
            <a:r>
              <a:t>Body Level Three</a:t>
            </a:r>
          </a:p>
          <a:p>
            <a:pPr lvl="3"/>
            <a:r>
              <a:t>Body Level Four</a:t>
            </a:r>
          </a:p>
          <a:p>
            <a:pPr lvl="4"/>
            <a:r>
              <a:t>Body Level Five</a:t>
            </a:r>
          </a:p>
        </p:txBody>
      </p:sp>
      <p:sp>
        <p:nvSpPr>
          <p:cNvPr id="50"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400"/>
              </a:spcBef>
              <a:buSzTx/>
              <a:buFontTx/>
              <a:buNone/>
              <a:defRPr sz="2000" b="1"/>
            </a:pPr>
            <a:endParaRPr/>
          </a:p>
        </p:txBody>
      </p:sp>
      <p:sp>
        <p:nvSpPr>
          <p:cNvPr id="51" name="Slide Number"/>
          <p:cNvSpPr txBox="1">
            <a:spLocks noGrp="1"/>
          </p:cNvSpPr>
          <p:nvPr>
            <p:ph type="sldNum" sz="quarter" idx="2"/>
          </p:nvPr>
        </p:nvSpPr>
        <p:spPr>
          <a:xfrm>
            <a:off x="8430260" y="6594557"/>
            <a:ext cx="256541" cy="275467"/>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8" name="Title Text"/>
          <p:cNvSpPr txBox="1">
            <a:spLocks noGrp="1"/>
          </p:cNvSpPr>
          <p:nvPr>
            <p:ph type="title"/>
          </p:nvPr>
        </p:nvSpPr>
        <p:spPr>
          <a:xfrm>
            <a:off x="457200" y="531572"/>
            <a:ext cx="8229600" cy="1143001"/>
          </a:xfrm>
          <a:prstGeom prst="rect">
            <a:avLst/>
          </a:prstGeom>
        </p:spPr>
        <p:txBody>
          <a:bodyPr/>
          <a:lstStyle/>
          <a:p>
            <a:r>
              <a:t>Title Text</a:t>
            </a:r>
          </a:p>
        </p:txBody>
      </p:sp>
      <p:sp>
        <p:nvSpPr>
          <p:cNvPr id="59" name="Slide Number"/>
          <p:cNvSpPr txBox="1">
            <a:spLocks noGrp="1"/>
          </p:cNvSpPr>
          <p:nvPr>
            <p:ph type="sldNum" sz="quarter" idx="2"/>
          </p:nvPr>
        </p:nvSpPr>
        <p:spPr>
          <a:xfrm>
            <a:off x="8430260" y="6596036"/>
            <a:ext cx="256541" cy="275467"/>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3" name="Title Text"/>
          <p:cNvSpPr txBox="1">
            <a:spLocks noGrp="1"/>
          </p:cNvSpPr>
          <p:nvPr>
            <p:ph type="title"/>
          </p:nvPr>
        </p:nvSpPr>
        <p:spPr>
          <a:xfrm>
            <a:off x="457200" y="403734"/>
            <a:ext cx="3008314" cy="1031365"/>
          </a:xfrm>
          <a:prstGeom prst="rect">
            <a:avLst/>
          </a:prstGeom>
        </p:spPr>
        <p:txBody>
          <a:bodyPr anchor="b"/>
          <a:lstStyle>
            <a:lvl1pPr algn="l">
              <a:defRPr sz="2000" b="1"/>
            </a:lvl1pPr>
          </a:lstStyle>
          <a:p>
            <a:r>
              <a:t>Title Text</a:t>
            </a:r>
          </a:p>
        </p:txBody>
      </p:sp>
      <p:sp>
        <p:nvSpPr>
          <p:cNvPr id="74" name="Body Level One…"/>
          <p:cNvSpPr txBox="1">
            <a:spLocks noGrp="1"/>
          </p:cNvSpPr>
          <p:nvPr>
            <p:ph type="body" idx="1"/>
          </p:nvPr>
        </p:nvSpPr>
        <p:spPr>
          <a:xfrm>
            <a:off x="3575050" y="403734"/>
            <a:ext cx="5111750" cy="5476125"/>
          </a:xfrm>
          <a:prstGeom prst="rect">
            <a:avLst/>
          </a:prstGeom>
        </p:spPr>
        <p:txBody>
          <a:bodyPr/>
          <a:lstStyle>
            <a:lvl1pPr>
              <a:spcBef>
                <a:spcPts val="700"/>
              </a:spcBef>
              <a:defRPr sz="3200"/>
            </a:lvl1pPr>
            <a:lvl2pPr marL="783771" indent="-326571">
              <a:spcBef>
                <a:spcPts val="700"/>
              </a:spcBef>
              <a:defRPr sz="3200"/>
            </a:lvl2pPr>
            <a:lvl3pPr marL="1219200" indent="-304800">
              <a:spcBef>
                <a:spcPts val="700"/>
              </a:spcBef>
              <a:defRPr sz="3200"/>
            </a:lvl3pPr>
            <a:lvl4pPr marL="1737360" indent="-365760">
              <a:spcBef>
                <a:spcPts val="700"/>
              </a:spcBef>
              <a:defRPr sz="3200"/>
            </a:lvl4pPr>
            <a:lvl5pPr marL="2194560" indent="-365760">
              <a:spcBef>
                <a:spcPts val="700"/>
              </a:spcBef>
              <a:defRPr sz="3200"/>
            </a:lvl5pPr>
          </a:lstStyle>
          <a:p>
            <a:r>
              <a:t>Body Level One</a:t>
            </a:r>
          </a:p>
          <a:p>
            <a:pPr lvl="1"/>
            <a:r>
              <a:t>Body Level Two</a:t>
            </a:r>
          </a:p>
          <a:p>
            <a:pPr lvl="2"/>
            <a:r>
              <a:t>Body Level Three</a:t>
            </a:r>
          </a:p>
          <a:p>
            <a:pPr lvl="3"/>
            <a:r>
              <a:t>Body Level Four</a:t>
            </a:r>
          </a:p>
          <a:p>
            <a:pPr lvl="4"/>
            <a:r>
              <a:t>Body Level Five</a:t>
            </a:r>
          </a:p>
        </p:txBody>
      </p:sp>
      <p:sp>
        <p:nvSpPr>
          <p:cNvPr id="75" name="Text Placeholder 3"/>
          <p:cNvSpPr>
            <a:spLocks noGrp="1"/>
          </p:cNvSpPr>
          <p:nvPr>
            <p:ph type="body" sz="half" idx="13"/>
          </p:nvPr>
        </p:nvSpPr>
        <p:spPr>
          <a:xfrm>
            <a:off x="457199" y="1435099"/>
            <a:ext cx="3008315" cy="4444761"/>
          </a:xfrm>
          <a:prstGeom prst="rect">
            <a:avLst/>
          </a:prstGeom>
        </p:spPr>
        <p:txBody>
          <a:bodyPr/>
          <a:lstStyle/>
          <a:p>
            <a:pPr marL="0" indent="0">
              <a:spcBef>
                <a:spcPts val="300"/>
              </a:spcBef>
              <a:buSzTx/>
              <a:buFontTx/>
              <a:buNone/>
              <a:defRPr sz="1400"/>
            </a:pPr>
            <a:endParaRPr/>
          </a:p>
        </p:txBody>
      </p:sp>
      <p:sp>
        <p:nvSpPr>
          <p:cNvPr id="76" name="Slide Number"/>
          <p:cNvSpPr txBox="1">
            <a:spLocks noGrp="1"/>
          </p:cNvSpPr>
          <p:nvPr>
            <p:ph type="sldNum" sz="quarter" idx="2"/>
          </p:nvPr>
        </p:nvSpPr>
        <p:spPr>
          <a:xfrm>
            <a:off x="8430260" y="6594557"/>
            <a:ext cx="256541" cy="275467"/>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3"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4"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dirty="0"/>
          </a:p>
        </p:txBody>
      </p:sp>
      <p:sp>
        <p:nvSpPr>
          <p:cNvPr id="85"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xfrm>
            <a:off x="8430260" y="6594557"/>
            <a:ext cx="256541" cy="275467"/>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8C22B-9E29-CF41-BE3C-2F7D168881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5C07BA-C0A0-6F49-8E99-8A4EA75F27A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40A7C5-CA27-D945-9210-99D11741EAB9}"/>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4DDC2E-2CC7-2E46-81FB-817C3F573F73}"/>
              </a:ext>
            </a:extLst>
          </p:cNvPr>
          <p:cNvSpPr>
            <a:spLocks noGrp="1"/>
          </p:cNvSpPr>
          <p:nvPr>
            <p:ph type="dt" sz="half" idx="10"/>
          </p:nvPr>
        </p:nvSpPr>
        <p:spPr/>
        <p:txBody>
          <a:bodyPr/>
          <a:lstStyle/>
          <a:p>
            <a:fld id="{7E67B611-6BAE-494A-ADC4-E3E4A69D586A}" type="datetimeFigureOut">
              <a:rPr lang="en-US" smtClean="0"/>
              <a:t>3/14/2024</a:t>
            </a:fld>
            <a:endParaRPr lang="en-US" dirty="0"/>
          </a:p>
        </p:txBody>
      </p:sp>
      <p:sp>
        <p:nvSpPr>
          <p:cNvPr id="6" name="Footer Placeholder 5">
            <a:extLst>
              <a:ext uri="{FF2B5EF4-FFF2-40B4-BE49-F238E27FC236}">
                <a16:creationId xmlns:a16="http://schemas.microsoft.com/office/drawing/2014/main" id="{DB893BEB-D6B1-564C-B59F-EA18EF97D2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70F890-8763-0247-9423-F369F06133E9}"/>
              </a:ext>
            </a:extLst>
          </p:cNvPr>
          <p:cNvSpPr>
            <a:spLocks noGrp="1"/>
          </p:cNvSpPr>
          <p:nvPr>
            <p:ph type="sldNum" sz="quarter" idx="12"/>
          </p:nvPr>
        </p:nvSpPr>
        <p:spPr>
          <a:xfrm>
            <a:off x="8414934" y="6593792"/>
            <a:ext cx="271867" cy="276999"/>
          </a:xfrm>
        </p:spPr>
        <p:txBody>
          <a:bodyPr/>
          <a:lstStyle/>
          <a:p>
            <a:fld id="{D2C53F45-3930-244F-A5EC-61E36CFC3827}" type="slidenum">
              <a:rPr lang="en-US" smtClean="0"/>
              <a:t>‹#›</a:t>
            </a:fld>
            <a:endParaRPr lang="en-US" dirty="0"/>
          </a:p>
        </p:txBody>
      </p:sp>
    </p:spTree>
    <p:extLst>
      <p:ext uri="{BB962C8B-B14F-4D97-AF65-F5344CB8AC3E}">
        <p14:creationId xmlns:p14="http://schemas.microsoft.com/office/powerpoint/2010/main" val="4128678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0"/>
          <a:stretch>
            <a:fillRect/>
          </a:stretch>
        </p:blipFill>
        <p:spPr>
          <a:xfrm>
            <a:off x="0" y="0"/>
            <a:ext cx="9144000" cy="6858000"/>
          </a:xfrm>
          <a:prstGeom prst="rect">
            <a:avLst/>
          </a:prstGeom>
          <a:ln w="12700">
            <a:miter lim="400000"/>
          </a:ln>
        </p:spPr>
      </p:pic>
      <p:sp>
        <p:nvSpPr>
          <p:cNvPr id="3" name="Title Text"/>
          <p:cNvSpPr txBox="1">
            <a:spLocks noGrp="1"/>
          </p:cNvSpPr>
          <p:nvPr>
            <p:ph type="title"/>
          </p:nvPr>
        </p:nvSpPr>
        <p:spPr>
          <a:xfrm>
            <a:off x="457200" y="330327"/>
            <a:ext cx="8229600" cy="1087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371600"/>
            <a:ext cx="8229600" cy="4323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30260" y="6594558"/>
            <a:ext cx="256541" cy="275467"/>
          </a:xfrm>
          <a:prstGeom prst="rect">
            <a:avLst/>
          </a:prstGeom>
          <a:ln w="12700">
            <a:miter lim="400000"/>
          </a:ln>
        </p:spPr>
        <p:txBody>
          <a:bodyPr wrap="none" lIns="45719" rIns="45719" anchor="ctr">
            <a:spAutoFit/>
          </a:bodyPr>
          <a:lstStyle>
            <a:lvl1pPr algn="r">
              <a:defRPr sz="1200">
                <a:solidFill>
                  <a:schemeClr val="accent3">
                    <a:lumOff val="44000"/>
                  </a:schemeClr>
                </a:solidFill>
              </a:defRPr>
            </a:lvl1pPr>
          </a:lstStyle>
          <a:p>
            <a:fld id="{86CB4B4D-7CA3-9044-876B-883B54F8677D}" type="slidenum">
              <a:rPr/>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Lst>
  <p:transition spd="med"/>
  <p:txStyles>
    <p:titleStyle>
      <a:lvl1pPr marL="0" marR="0" indent="0" algn="ctr" defTabSz="457200" rtl="0" latinLnBrk="0">
        <a:lnSpc>
          <a:spcPct val="100000"/>
        </a:lnSpc>
        <a:spcBef>
          <a:spcPts val="0"/>
        </a:spcBef>
        <a:spcAft>
          <a:spcPts val="0"/>
        </a:spcAft>
        <a:buClrTx/>
        <a:buSzTx/>
        <a:buFontTx/>
        <a:buNone/>
        <a:tabLst/>
        <a:defRPr sz="3600" b="0" i="0" u="none" strike="noStrike" cap="none" spc="0" baseline="0">
          <a:ln>
            <a:noFill/>
          </a:ln>
          <a:solidFill>
            <a:srgbClr val="332C2C"/>
          </a:solidFill>
          <a:uFillTx/>
          <a:latin typeface="Arial"/>
          <a:ea typeface="Arial"/>
          <a:cs typeface="Arial"/>
          <a:sym typeface="Arial"/>
        </a:defRPr>
      </a:lvl1pPr>
      <a:lvl2pPr marL="0" marR="0" indent="0" algn="ctr" defTabSz="457200" rtl="0" latinLnBrk="0">
        <a:lnSpc>
          <a:spcPct val="100000"/>
        </a:lnSpc>
        <a:spcBef>
          <a:spcPts val="0"/>
        </a:spcBef>
        <a:spcAft>
          <a:spcPts val="0"/>
        </a:spcAft>
        <a:buClrTx/>
        <a:buSzTx/>
        <a:buFontTx/>
        <a:buNone/>
        <a:tabLst/>
        <a:defRPr sz="3600" b="0" i="0" u="none" strike="noStrike" cap="none" spc="0" baseline="0">
          <a:ln>
            <a:noFill/>
          </a:ln>
          <a:solidFill>
            <a:srgbClr val="332C2C"/>
          </a:solidFill>
          <a:uFillTx/>
          <a:latin typeface="Arial"/>
          <a:ea typeface="Arial"/>
          <a:cs typeface="Arial"/>
          <a:sym typeface="Arial"/>
        </a:defRPr>
      </a:lvl2pPr>
      <a:lvl3pPr marL="0" marR="0" indent="0" algn="ctr" defTabSz="457200" rtl="0" latinLnBrk="0">
        <a:lnSpc>
          <a:spcPct val="100000"/>
        </a:lnSpc>
        <a:spcBef>
          <a:spcPts val="0"/>
        </a:spcBef>
        <a:spcAft>
          <a:spcPts val="0"/>
        </a:spcAft>
        <a:buClrTx/>
        <a:buSzTx/>
        <a:buFontTx/>
        <a:buNone/>
        <a:tabLst/>
        <a:defRPr sz="3600" b="0" i="0" u="none" strike="noStrike" cap="none" spc="0" baseline="0">
          <a:ln>
            <a:noFill/>
          </a:ln>
          <a:solidFill>
            <a:srgbClr val="332C2C"/>
          </a:solidFill>
          <a:uFillTx/>
          <a:latin typeface="Arial"/>
          <a:ea typeface="Arial"/>
          <a:cs typeface="Arial"/>
          <a:sym typeface="Arial"/>
        </a:defRPr>
      </a:lvl3pPr>
      <a:lvl4pPr marL="0" marR="0" indent="0" algn="ctr" defTabSz="457200" rtl="0" latinLnBrk="0">
        <a:lnSpc>
          <a:spcPct val="100000"/>
        </a:lnSpc>
        <a:spcBef>
          <a:spcPts val="0"/>
        </a:spcBef>
        <a:spcAft>
          <a:spcPts val="0"/>
        </a:spcAft>
        <a:buClrTx/>
        <a:buSzTx/>
        <a:buFontTx/>
        <a:buNone/>
        <a:tabLst/>
        <a:defRPr sz="3600" b="0" i="0" u="none" strike="noStrike" cap="none" spc="0" baseline="0">
          <a:ln>
            <a:noFill/>
          </a:ln>
          <a:solidFill>
            <a:srgbClr val="332C2C"/>
          </a:solidFill>
          <a:uFillTx/>
          <a:latin typeface="Arial"/>
          <a:ea typeface="Arial"/>
          <a:cs typeface="Arial"/>
          <a:sym typeface="Arial"/>
        </a:defRPr>
      </a:lvl4pPr>
      <a:lvl5pPr marL="0" marR="0" indent="0" algn="ctr" defTabSz="457200" rtl="0" latinLnBrk="0">
        <a:lnSpc>
          <a:spcPct val="100000"/>
        </a:lnSpc>
        <a:spcBef>
          <a:spcPts val="0"/>
        </a:spcBef>
        <a:spcAft>
          <a:spcPts val="0"/>
        </a:spcAft>
        <a:buClrTx/>
        <a:buSzTx/>
        <a:buFontTx/>
        <a:buNone/>
        <a:tabLst/>
        <a:defRPr sz="3600" b="0" i="0" u="none" strike="noStrike" cap="none" spc="0" baseline="0">
          <a:ln>
            <a:noFill/>
          </a:ln>
          <a:solidFill>
            <a:srgbClr val="332C2C"/>
          </a:solidFill>
          <a:uFillTx/>
          <a:latin typeface="Arial"/>
          <a:ea typeface="Arial"/>
          <a:cs typeface="Arial"/>
          <a:sym typeface="Arial"/>
        </a:defRPr>
      </a:lvl5pPr>
      <a:lvl6pPr marL="0" marR="0" indent="0" algn="ctr" defTabSz="457200" rtl="0" latinLnBrk="0">
        <a:lnSpc>
          <a:spcPct val="100000"/>
        </a:lnSpc>
        <a:spcBef>
          <a:spcPts val="0"/>
        </a:spcBef>
        <a:spcAft>
          <a:spcPts val="0"/>
        </a:spcAft>
        <a:buClrTx/>
        <a:buSzTx/>
        <a:buFontTx/>
        <a:buNone/>
        <a:tabLst/>
        <a:defRPr sz="3600" b="0" i="0" u="none" strike="noStrike" cap="none" spc="0" baseline="0">
          <a:ln>
            <a:noFill/>
          </a:ln>
          <a:solidFill>
            <a:srgbClr val="332C2C"/>
          </a:solidFill>
          <a:uFillTx/>
          <a:latin typeface="Arial"/>
          <a:ea typeface="Arial"/>
          <a:cs typeface="Arial"/>
          <a:sym typeface="Arial"/>
        </a:defRPr>
      </a:lvl6pPr>
      <a:lvl7pPr marL="0" marR="0" indent="0" algn="ctr" defTabSz="457200" rtl="0" latinLnBrk="0">
        <a:lnSpc>
          <a:spcPct val="100000"/>
        </a:lnSpc>
        <a:spcBef>
          <a:spcPts val="0"/>
        </a:spcBef>
        <a:spcAft>
          <a:spcPts val="0"/>
        </a:spcAft>
        <a:buClrTx/>
        <a:buSzTx/>
        <a:buFontTx/>
        <a:buNone/>
        <a:tabLst/>
        <a:defRPr sz="3600" b="0" i="0" u="none" strike="noStrike" cap="none" spc="0" baseline="0">
          <a:ln>
            <a:noFill/>
          </a:ln>
          <a:solidFill>
            <a:srgbClr val="332C2C"/>
          </a:solidFill>
          <a:uFillTx/>
          <a:latin typeface="Arial"/>
          <a:ea typeface="Arial"/>
          <a:cs typeface="Arial"/>
          <a:sym typeface="Arial"/>
        </a:defRPr>
      </a:lvl7pPr>
      <a:lvl8pPr marL="0" marR="0" indent="0" algn="ctr" defTabSz="457200" rtl="0" latinLnBrk="0">
        <a:lnSpc>
          <a:spcPct val="100000"/>
        </a:lnSpc>
        <a:spcBef>
          <a:spcPts val="0"/>
        </a:spcBef>
        <a:spcAft>
          <a:spcPts val="0"/>
        </a:spcAft>
        <a:buClrTx/>
        <a:buSzTx/>
        <a:buFontTx/>
        <a:buNone/>
        <a:tabLst/>
        <a:defRPr sz="3600" b="0" i="0" u="none" strike="noStrike" cap="none" spc="0" baseline="0">
          <a:ln>
            <a:noFill/>
          </a:ln>
          <a:solidFill>
            <a:srgbClr val="332C2C"/>
          </a:solidFill>
          <a:uFillTx/>
          <a:latin typeface="Arial"/>
          <a:ea typeface="Arial"/>
          <a:cs typeface="Arial"/>
          <a:sym typeface="Arial"/>
        </a:defRPr>
      </a:lvl8pPr>
      <a:lvl9pPr marL="0" marR="0" indent="0" algn="ctr" defTabSz="457200" rtl="0" latinLnBrk="0">
        <a:lnSpc>
          <a:spcPct val="100000"/>
        </a:lnSpc>
        <a:spcBef>
          <a:spcPts val="0"/>
        </a:spcBef>
        <a:spcAft>
          <a:spcPts val="0"/>
        </a:spcAft>
        <a:buClrTx/>
        <a:buSzTx/>
        <a:buFontTx/>
        <a:buNone/>
        <a:tabLst/>
        <a:defRPr sz="3600" b="0" i="0" u="none" strike="noStrike" cap="none" spc="0" baseline="0">
          <a:ln>
            <a:noFill/>
          </a:ln>
          <a:solidFill>
            <a:srgbClr val="332C2C"/>
          </a:solidFill>
          <a:uFillTx/>
          <a:latin typeface="Arial"/>
          <a:ea typeface="Arial"/>
          <a:cs typeface="Arial"/>
          <a:sym typeface="Arial"/>
        </a:defRPr>
      </a:lvl9pPr>
    </p:titleStyle>
    <p:bodyStyle>
      <a:lvl1pPr marL="342900" marR="0" indent="-34290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1pPr>
      <a:lvl2pPr marL="790575" marR="0" indent="-333375"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2pPr>
      <a:lvl3pPr marL="12344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3pPr>
      <a:lvl4pPr marL="16916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4pPr>
      <a:lvl5pPr marL="21488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5pPr>
      <a:lvl6pPr marL="26060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6pPr>
      <a:lvl7pPr marL="30632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7pPr>
      <a:lvl8pPr marL="3520440" marR="0" indent="-32004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8pPr>
      <a:lvl9pPr marL="3977640" marR="0" indent="-32004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imes New Roman"/>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imes New Roman"/>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imes New Roman"/>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imes New Roman"/>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imes New Roman"/>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imes New Roman"/>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imes New Roman"/>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imes New Roman"/>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verbye@tamu.edu"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mNHqmHmMh4I"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ferc.gov/legal/maj-ord-reg.asp?csrt=16665937672332480749"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descr="Picture 2"/>
          <p:cNvPicPr>
            <a:picLocks noChangeAspect="1"/>
          </p:cNvPicPr>
          <p:nvPr/>
        </p:nvPicPr>
        <p:blipFill>
          <a:blip r:embed="rId2"/>
          <a:stretch>
            <a:fillRect/>
          </a:stretch>
        </p:blipFill>
        <p:spPr>
          <a:xfrm>
            <a:off x="-146305" y="0"/>
            <a:ext cx="9144001" cy="6858000"/>
          </a:xfrm>
          <a:prstGeom prst="rect">
            <a:avLst/>
          </a:prstGeom>
          <a:ln w="12700">
            <a:miter lim="400000"/>
          </a:ln>
        </p:spPr>
      </p:pic>
      <p:sp>
        <p:nvSpPr>
          <p:cNvPr id="96" name="Title 1"/>
          <p:cNvSpPr txBox="1"/>
          <p:nvPr/>
        </p:nvSpPr>
        <p:spPr>
          <a:xfrm>
            <a:off x="86497" y="872927"/>
            <a:ext cx="8911199" cy="452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ctr">
              <a:defRPr sz="3200">
                <a:solidFill>
                  <a:schemeClr val="accent3">
                    <a:lumOff val="44000"/>
                  </a:schemeClr>
                </a:solidFill>
                <a:latin typeface="Arial"/>
                <a:ea typeface="Arial"/>
                <a:cs typeface="Arial"/>
                <a:sym typeface="Arial"/>
              </a:defRPr>
            </a:pPr>
            <a:r>
              <a:rPr dirty="0"/>
              <a:t>Fundamentals of Electric Transmission System Planning Short Course</a:t>
            </a:r>
          </a:p>
          <a:p>
            <a:pPr algn="ctr">
              <a:defRPr sz="3200">
                <a:solidFill>
                  <a:schemeClr val="accent3">
                    <a:lumOff val="44000"/>
                  </a:schemeClr>
                </a:solidFill>
                <a:latin typeface="Arial"/>
                <a:ea typeface="Arial"/>
                <a:cs typeface="Arial"/>
                <a:sym typeface="Arial"/>
              </a:defRPr>
            </a:pPr>
            <a:endParaRPr dirty="0"/>
          </a:p>
          <a:p>
            <a:pPr algn="ctr">
              <a:defRPr sz="3200">
                <a:solidFill>
                  <a:schemeClr val="accent3">
                    <a:lumOff val="44000"/>
                  </a:schemeClr>
                </a:solidFill>
                <a:latin typeface="Arial"/>
                <a:ea typeface="Arial"/>
                <a:cs typeface="Arial"/>
                <a:sym typeface="Arial"/>
              </a:defRPr>
            </a:pPr>
            <a:r>
              <a:rPr dirty="0"/>
              <a:t>The Art of Planning</a:t>
            </a:r>
            <a:endParaRPr sz="4400" dirty="0"/>
          </a:p>
          <a:p>
            <a:pPr algn="ctr">
              <a:defRPr sz="3200">
                <a:solidFill>
                  <a:schemeClr val="accent3">
                    <a:lumOff val="44000"/>
                  </a:schemeClr>
                </a:solidFill>
                <a:latin typeface="Arial"/>
                <a:ea typeface="Arial"/>
                <a:cs typeface="Arial"/>
                <a:sym typeface="Arial"/>
              </a:defRPr>
            </a:pPr>
            <a:r>
              <a:rPr dirty="0"/>
              <a:t>(or How to Plan Like a Warrior)</a:t>
            </a:r>
          </a:p>
          <a:p>
            <a:pPr algn="ctr">
              <a:defRPr sz="3200">
                <a:solidFill>
                  <a:schemeClr val="accent3">
                    <a:lumOff val="44000"/>
                  </a:schemeClr>
                </a:solidFill>
                <a:latin typeface="Arial"/>
                <a:ea typeface="Arial"/>
                <a:cs typeface="Arial"/>
                <a:sym typeface="Arial"/>
              </a:defRPr>
            </a:pPr>
            <a:endParaRPr dirty="0"/>
          </a:p>
          <a:p>
            <a:pPr algn="ctr">
              <a:defRPr sz="3200">
                <a:solidFill>
                  <a:schemeClr val="accent3">
                    <a:lumOff val="44000"/>
                  </a:schemeClr>
                </a:solidFill>
                <a:latin typeface="Arial"/>
                <a:ea typeface="Arial"/>
                <a:cs typeface="Arial"/>
                <a:sym typeface="Arial"/>
              </a:defRPr>
            </a:pPr>
            <a:r>
              <a:rPr dirty="0"/>
              <a:t>Tracy </a:t>
            </a:r>
            <a:r>
              <a:rPr dirty="0" err="1"/>
              <a:t>Rolstad</a:t>
            </a:r>
            <a:endParaRPr sz="4400" dirty="0"/>
          </a:p>
          <a:p>
            <a:pPr algn="ctr">
              <a:defRPr sz="3200">
                <a:solidFill>
                  <a:schemeClr val="accent3">
                    <a:lumOff val="44000"/>
                  </a:schemeClr>
                </a:solidFill>
                <a:latin typeface="Arial"/>
                <a:ea typeface="Arial"/>
                <a:cs typeface="Arial"/>
                <a:sym typeface="Arial"/>
              </a:defRPr>
            </a:pPr>
            <a:r>
              <a:rPr lang="en-US" u="sng" dirty="0">
                <a:solidFill>
                  <a:schemeClr val="accent1"/>
                </a:solidFill>
                <a:highlight>
                  <a:srgbClr val="00FFFF"/>
                </a:highlight>
                <a:uFill>
                  <a:solidFill>
                    <a:schemeClr val="accent1"/>
                  </a:solidFill>
                </a:uFill>
                <a:hlinkClick r:id="rId3"/>
              </a:rPr>
              <a:t>tlrolstad@gmail.com</a:t>
            </a:r>
            <a:endParaRPr u="sng" dirty="0">
              <a:solidFill>
                <a:schemeClr val="accent1"/>
              </a:solidFill>
              <a:highlight>
                <a:srgbClr val="00FFFF"/>
              </a:highlight>
              <a:uFill>
                <a:solidFill>
                  <a:schemeClr val="accent1"/>
                </a:solidFill>
              </a:uFill>
              <a:hlinkClick r:id="rId3"/>
            </a:endParaRPr>
          </a:p>
          <a:p>
            <a:pPr algn="ctr">
              <a:defRPr sz="3200">
                <a:solidFill>
                  <a:schemeClr val="accent3">
                    <a:lumOff val="44000"/>
                  </a:schemeClr>
                </a:solidFill>
                <a:latin typeface="Arial"/>
                <a:ea typeface="Arial"/>
                <a:cs typeface="Arial"/>
                <a:sym typeface="Arial"/>
              </a:defRPr>
            </a:pPr>
            <a:r>
              <a:rPr dirty="0"/>
              <a:t>March 19-21, 2019</a:t>
            </a:r>
          </a:p>
        </p:txBody>
      </p:sp>
      <p:sp>
        <p:nvSpPr>
          <p:cNvPr id="97" name="Rectangle 1"/>
          <p:cNvSpPr txBox="1"/>
          <p:nvPr/>
        </p:nvSpPr>
        <p:spPr>
          <a:xfrm>
            <a:off x="3207836" y="6361867"/>
            <a:ext cx="2668524"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ct val="90000"/>
              </a:lnSpc>
              <a:defRPr b="1">
                <a:solidFill>
                  <a:schemeClr val="accent3">
                    <a:lumOff val="44000"/>
                  </a:schemeClr>
                </a:solidFill>
                <a:latin typeface="Tahoma"/>
                <a:ea typeface="Tahoma"/>
                <a:cs typeface="Tahoma"/>
                <a:sym typeface="Tahoma"/>
              </a:defRPr>
            </a:lvl1pPr>
          </a:lstStyle>
          <a:p>
            <a:r>
              <a:rPr dirty="0"/>
              <a:t>© Tracy Rolstad, 2019</a:t>
            </a:r>
          </a:p>
        </p:txBody>
      </p:sp>
      <p:sp>
        <p:nvSpPr>
          <p:cNvPr id="98" name="TextBox 3"/>
          <p:cNvSpPr txBox="1"/>
          <p:nvPr/>
        </p:nvSpPr>
        <p:spPr>
          <a:xfrm>
            <a:off x="7283115" y="1863207"/>
            <a:ext cx="1418591" cy="615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b="1">
                <a:solidFill>
                  <a:schemeClr val="accent3">
                    <a:lumOff val="44000"/>
                  </a:schemeClr>
                </a:solidFill>
              </a:defRPr>
            </a:pPr>
            <a:r>
              <a:rPr dirty="0"/>
              <a:t>Apologies to </a:t>
            </a:r>
          </a:p>
          <a:p>
            <a:pPr>
              <a:defRPr b="1">
                <a:solidFill>
                  <a:schemeClr val="accent3">
                    <a:lumOff val="44000"/>
                  </a:schemeClr>
                </a:solidFill>
              </a:defRPr>
            </a:pPr>
            <a:r>
              <a:rPr dirty="0"/>
              <a:t>Sun Tzu!</a:t>
            </a:r>
          </a:p>
        </p:txBody>
      </p:sp>
      <p:pic>
        <p:nvPicPr>
          <p:cNvPr id="2" name="Picture 1">
            <a:extLst>
              <a:ext uri="{FF2B5EF4-FFF2-40B4-BE49-F238E27FC236}">
                <a16:creationId xmlns:a16="http://schemas.microsoft.com/office/drawing/2014/main" id="{C2167B61-6598-E348-934B-C50796E56FA8}"/>
              </a:ext>
            </a:extLst>
          </p:cNvPr>
          <p:cNvPicPr>
            <a:picLocks noChangeAspect="1"/>
          </p:cNvPicPr>
          <p:nvPr/>
        </p:nvPicPr>
        <p:blipFill>
          <a:blip r:embed="rId4"/>
          <a:stretch>
            <a:fillRect/>
          </a:stretch>
        </p:blipFill>
        <p:spPr>
          <a:xfrm>
            <a:off x="146304" y="3889965"/>
            <a:ext cx="1761158" cy="2657322"/>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7B87-4C85-CAF0-989A-263B0BD671B7}"/>
              </a:ext>
            </a:extLst>
          </p:cNvPr>
          <p:cNvSpPr>
            <a:spLocks noGrp="1"/>
          </p:cNvSpPr>
          <p:nvPr>
            <p:ph type="title"/>
          </p:nvPr>
        </p:nvSpPr>
        <p:spPr/>
        <p:txBody>
          <a:bodyPr>
            <a:normAutofit/>
          </a:bodyPr>
          <a:lstStyle/>
          <a:p>
            <a:r>
              <a:rPr lang="en-US" dirty="0"/>
              <a:t>Avoid Being the Subject of Books</a:t>
            </a:r>
          </a:p>
        </p:txBody>
      </p:sp>
      <p:sp>
        <p:nvSpPr>
          <p:cNvPr id="3" name="Text Placeholder 2">
            <a:extLst>
              <a:ext uri="{FF2B5EF4-FFF2-40B4-BE49-F238E27FC236}">
                <a16:creationId xmlns:a16="http://schemas.microsoft.com/office/drawing/2014/main" id="{0A2A6D60-3FA8-463B-9E11-FB0EF08F8725}"/>
              </a:ext>
            </a:extLst>
          </p:cNvPr>
          <p:cNvSpPr>
            <a:spLocks noGrp="1"/>
          </p:cNvSpPr>
          <p:nvPr>
            <p:ph type="body" idx="1"/>
          </p:nvPr>
        </p:nvSpPr>
        <p:spPr/>
        <p:txBody>
          <a:bodyPr/>
          <a:lstStyle/>
          <a:p>
            <a:r>
              <a:rPr lang="en-US" dirty="0"/>
              <a:t>Excellent Book</a:t>
            </a:r>
          </a:p>
          <a:p>
            <a:pPr lvl="1"/>
            <a:r>
              <a:rPr lang="en-US" dirty="0"/>
              <a:t>Fair and factual</a:t>
            </a:r>
          </a:p>
        </p:txBody>
      </p:sp>
      <p:pic>
        <p:nvPicPr>
          <p:cNvPr id="5" name="Picture 4">
            <a:extLst>
              <a:ext uri="{FF2B5EF4-FFF2-40B4-BE49-F238E27FC236}">
                <a16:creationId xmlns:a16="http://schemas.microsoft.com/office/drawing/2014/main" id="{8239D76A-7DCE-6660-3B3D-8647D068B421}"/>
              </a:ext>
            </a:extLst>
          </p:cNvPr>
          <p:cNvPicPr>
            <a:picLocks noChangeAspect="1"/>
          </p:cNvPicPr>
          <p:nvPr/>
        </p:nvPicPr>
        <p:blipFill>
          <a:blip r:embed="rId2"/>
          <a:stretch>
            <a:fillRect/>
          </a:stretch>
        </p:blipFill>
        <p:spPr>
          <a:xfrm>
            <a:off x="4433518" y="1371600"/>
            <a:ext cx="3508630" cy="5038344"/>
          </a:xfrm>
          <a:prstGeom prst="rect">
            <a:avLst/>
          </a:prstGeom>
        </p:spPr>
      </p:pic>
    </p:spTree>
    <p:extLst>
      <p:ext uri="{BB962C8B-B14F-4D97-AF65-F5344CB8AC3E}">
        <p14:creationId xmlns:p14="http://schemas.microsoft.com/office/powerpoint/2010/main" val="63819516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8FAD-F848-A54A-8060-EF16B0D337E9}"/>
              </a:ext>
            </a:extLst>
          </p:cNvPr>
          <p:cNvSpPr>
            <a:spLocks noGrp="1"/>
          </p:cNvSpPr>
          <p:nvPr>
            <p:ph type="title"/>
          </p:nvPr>
        </p:nvSpPr>
        <p:spPr/>
        <p:txBody>
          <a:bodyPr/>
          <a:lstStyle/>
          <a:p>
            <a:r>
              <a:rPr lang="en-US" dirty="0"/>
              <a:t>Celebrate Your Job!</a:t>
            </a:r>
          </a:p>
        </p:txBody>
      </p:sp>
      <p:sp>
        <p:nvSpPr>
          <p:cNvPr id="3" name="Text Placeholder 2">
            <a:extLst>
              <a:ext uri="{FF2B5EF4-FFF2-40B4-BE49-F238E27FC236}">
                <a16:creationId xmlns:a16="http://schemas.microsoft.com/office/drawing/2014/main" id="{50689243-3DC9-9546-8ABE-4DF110A9AF61}"/>
              </a:ext>
            </a:extLst>
          </p:cNvPr>
          <p:cNvSpPr>
            <a:spLocks noGrp="1"/>
          </p:cNvSpPr>
          <p:nvPr>
            <p:ph type="body" idx="1"/>
          </p:nvPr>
        </p:nvSpPr>
        <p:spPr>
          <a:xfrm>
            <a:off x="457200" y="1371599"/>
            <a:ext cx="8229600" cy="4640317"/>
          </a:xfrm>
        </p:spPr>
        <p:txBody>
          <a:bodyPr>
            <a:normAutofit fontScale="85000" lnSpcReduction="20000"/>
          </a:bodyPr>
          <a:lstStyle/>
          <a:p>
            <a:r>
              <a:rPr lang="en-US" dirty="0"/>
              <a:t>What is your job ultimately?</a:t>
            </a:r>
          </a:p>
          <a:p>
            <a:pPr lvl="1"/>
            <a:r>
              <a:rPr lang="en-US" b="1" u="sng" dirty="0"/>
              <a:t>To be boring!</a:t>
            </a:r>
          </a:p>
          <a:p>
            <a:pPr lvl="2"/>
            <a:r>
              <a:rPr lang="en-US" dirty="0"/>
              <a:t>Defeat the “enemy”</a:t>
            </a:r>
          </a:p>
          <a:p>
            <a:pPr lvl="3"/>
            <a:r>
              <a:rPr lang="en-US" dirty="0"/>
              <a:t>Who is the enemy?</a:t>
            </a:r>
          </a:p>
          <a:p>
            <a:pPr lvl="4"/>
            <a:r>
              <a:rPr lang="en-US" dirty="0"/>
              <a:t>Poor or unreliable service (outages)</a:t>
            </a:r>
          </a:p>
          <a:p>
            <a:pPr lvl="5"/>
            <a:r>
              <a:rPr lang="en-US" dirty="0"/>
              <a:t>Or being the subject of a book!</a:t>
            </a:r>
          </a:p>
          <a:p>
            <a:pPr lvl="1"/>
            <a:r>
              <a:rPr lang="en-US" dirty="0"/>
              <a:t>We provide a commodity (electricity)</a:t>
            </a:r>
          </a:p>
          <a:p>
            <a:pPr lvl="2"/>
            <a:r>
              <a:rPr lang="en-US" dirty="0"/>
              <a:t>Virtually indistinguishable from “competitors” </a:t>
            </a:r>
          </a:p>
          <a:p>
            <a:pPr lvl="3"/>
            <a:r>
              <a:rPr lang="en-US" dirty="0"/>
              <a:t>Except for price</a:t>
            </a:r>
          </a:p>
          <a:p>
            <a:pPr lvl="4"/>
            <a:r>
              <a:rPr lang="en-US" dirty="0"/>
              <a:t>Be safe, reliable, affordable…</a:t>
            </a:r>
          </a:p>
          <a:p>
            <a:r>
              <a:rPr lang="en-US" dirty="0"/>
              <a:t>If you know the enemy and you know yourself, your victory will not stand in doubt ~ Sun Tzu</a:t>
            </a:r>
          </a:p>
          <a:p>
            <a:pPr lvl="1"/>
            <a:endParaRPr lang="en-US" dirty="0"/>
          </a:p>
        </p:txBody>
      </p:sp>
    </p:spTree>
    <p:extLst>
      <p:ext uri="{BB962C8B-B14F-4D97-AF65-F5344CB8AC3E}">
        <p14:creationId xmlns:p14="http://schemas.microsoft.com/office/powerpoint/2010/main" val="19415161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FB1D-2757-8644-BA0F-5AC5C4F7B123}"/>
              </a:ext>
            </a:extLst>
          </p:cNvPr>
          <p:cNvSpPr>
            <a:spLocks noGrp="1"/>
          </p:cNvSpPr>
          <p:nvPr>
            <p:ph type="title"/>
          </p:nvPr>
        </p:nvSpPr>
        <p:spPr/>
        <p:txBody>
          <a:bodyPr/>
          <a:lstStyle/>
          <a:p>
            <a:r>
              <a:rPr lang="en-US" dirty="0"/>
              <a:t>Boring…but the Greatest!</a:t>
            </a:r>
          </a:p>
        </p:txBody>
      </p:sp>
      <p:sp>
        <p:nvSpPr>
          <p:cNvPr id="3" name="Text Placeholder 2">
            <a:extLst>
              <a:ext uri="{FF2B5EF4-FFF2-40B4-BE49-F238E27FC236}">
                <a16:creationId xmlns:a16="http://schemas.microsoft.com/office/drawing/2014/main" id="{5D6F0AE9-6903-E34C-B66C-02AA7C517EE7}"/>
              </a:ext>
            </a:extLst>
          </p:cNvPr>
          <p:cNvSpPr>
            <a:spLocks noGrp="1"/>
          </p:cNvSpPr>
          <p:nvPr>
            <p:ph type="body" idx="1"/>
          </p:nvPr>
        </p:nvSpPr>
        <p:spPr/>
        <p:txBody>
          <a:bodyPr/>
          <a:lstStyle/>
          <a:p>
            <a:endParaRPr lang="en-US" dirty="0"/>
          </a:p>
        </p:txBody>
      </p:sp>
      <p:pic>
        <p:nvPicPr>
          <p:cNvPr id="4" name="Picture 2">
            <a:extLst>
              <a:ext uri="{FF2B5EF4-FFF2-40B4-BE49-F238E27FC236}">
                <a16:creationId xmlns:a16="http://schemas.microsoft.com/office/drawing/2014/main" id="{4802CC26-3B68-4048-B121-08C6AAA29853}"/>
              </a:ext>
            </a:extLst>
          </p:cNvPr>
          <p:cNvPicPr>
            <a:picLocks noChangeAspect="1" noChangeArrowheads="1"/>
          </p:cNvPicPr>
          <p:nvPr/>
        </p:nvPicPr>
        <p:blipFill>
          <a:blip r:embed="rId2" cstate="screen"/>
          <a:srcRect/>
          <a:stretch>
            <a:fillRect/>
          </a:stretch>
        </p:blipFill>
        <p:spPr bwMode="auto">
          <a:xfrm>
            <a:off x="252248" y="1417639"/>
            <a:ext cx="8639504" cy="5214390"/>
          </a:xfrm>
          <a:prstGeom prst="rect">
            <a:avLst/>
          </a:prstGeom>
          <a:noFill/>
          <a:ln w="9525">
            <a:noFill/>
            <a:miter lim="800000"/>
            <a:headEnd/>
            <a:tailEnd/>
          </a:ln>
        </p:spPr>
      </p:pic>
    </p:spTree>
    <p:extLst>
      <p:ext uri="{BB962C8B-B14F-4D97-AF65-F5344CB8AC3E}">
        <p14:creationId xmlns:p14="http://schemas.microsoft.com/office/powerpoint/2010/main" val="370896468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prstGeom prst="rect">
            <a:avLst/>
          </a:prstGeom>
        </p:spPr>
        <p:txBody>
          <a:bodyPr/>
          <a:lstStyle/>
          <a:p>
            <a:r>
              <a:rPr dirty="0"/>
              <a:t>Eisenhower</a:t>
            </a:r>
          </a:p>
        </p:txBody>
      </p:sp>
      <p:sp>
        <p:nvSpPr>
          <p:cNvPr id="125" name="Content Placeholder 2"/>
          <p:cNvSpPr txBox="1">
            <a:spLocks noGrp="1"/>
          </p:cNvSpPr>
          <p:nvPr>
            <p:ph type="body" idx="1"/>
          </p:nvPr>
        </p:nvSpPr>
        <p:spPr>
          <a:xfrm>
            <a:off x="457200" y="1371599"/>
            <a:ext cx="8229600" cy="4323705"/>
          </a:xfrm>
          <a:prstGeom prst="rect">
            <a:avLst/>
          </a:prstGeom>
        </p:spPr>
        <p:txBody>
          <a:bodyPr/>
          <a:lstStyle>
            <a:lvl2pPr marL="742950" indent="-285750">
              <a:spcBef>
                <a:spcPts val="500"/>
              </a:spcBef>
              <a:defRPr sz="2400"/>
            </a:lvl2pPr>
          </a:lstStyle>
          <a:p>
            <a:r>
              <a:rPr dirty="0"/>
              <a:t>Plans are nothing, planning is everything</a:t>
            </a:r>
          </a:p>
          <a:p>
            <a:pPr lvl="1"/>
            <a:r>
              <a:rPr dirty="0"/>
              <a:t>Who taught Eisenhower?</a:t>
            </a:r>
          </a:p>
        </p:txBody>
      </p:sp>
      <p:sp>
        <p:nvSpPr>
          <p:cNvPr id="126" name="Slide Number Placeholder 3"/>
          <p:cNvSpPr txBox="1">
            <a:spLocks noGrp="1"/>
          </p:cNvSpPr>
          <p:nvPr>
            <p:ph type="sldNum" sz="quarter" idx="2"/>
          </p:nvPr>
        </p:nvSpPr>
        <p:spPr>
          <a:xfrm>
            <a:off x="8506459" y="6594558"/>
            <a:ext cx="1803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dirty="0"/>
          </a:p>
        </p:txBody>
      </p:sp>
      <p:pic>
        <p:nvPicPr>
          <p:cNvPr id="127" name="Picture 2" descr="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23237" y="2200213"/>
            <a:ext cx="2674504" cy="349509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p:cNvSpPr txBox="1">
            <a:spLocks noGrp="1"/>
          </p:cNvSpPr>
          <p:nvPr>
            <p:ph type="title"/>
          </p:nvPr>
        </p:nvSpPr>
        <p:spPr>
          <a:prstGeom prst="rect">
            <a:avLst/>
          </a:prstGeom>
        </p:spPr>
        <p:txBody>
          <a:bodyPr/>
          <a:lstStyle/>
          <a:p>
            <a:r>
              <a:rPr dirty="0"/>
              <a:t>Marshall</a:t>
            </a:r>
          </a:p>
        </p:txBody>
      </p:sp>
      <p:sp>
        <p:nvSpPr>
          <p:cNvPr id="130" name="Content Placeholder 2"/>
          <p:cNvSpPr txBox="1">
            <a:spLocks noGrp="1"/>
          </p:cNvSpPr>
          <p:nvPr>
            <p:ph type="body" idx="1"/>
          </p:nvPr>
        </p:nvSpPr>
        <p:spPr>
          <a:xfrm>
            <a:off x="457200" y="1371599"/>
            <a:ext cx="8229600" cy="4323705"/>
          </a:xfrm>
          <a:prstGeom prst="rect">
            <a:avLst/>
          </a:prstGeom>
        </p:spPr>
        <p:txBody>
          <a:bodyPr/>
          <a:lstStyle>
            <a:lvl2pPr marL="742950" indent="-285750">
              <a:spcBef>
                <a:spcPts val="500"/>
              </a:spcBef>
              <a:defRPr sz="2400"/>
            </a:lvl2pPr>
            <a:lvl3pPr marL="1143000" indent="-228600">
              <a:spcBef>
                <a:spcPts val="400"/>
              </a:spcBef>
              <a:defRPr sz="2000"/>
            </a:lvl3pPr>
            <a:lvl4pPr marL="1600200" indent="-228600">
              <a:spcBef>
                <a:spcPts val="400"/>
              </a:spcBef>
              <a:defRPr sz="2000"/>
            </a:lvl4pPr>
          </a:lstStyle>
          <a:p>
            <a:r>
              <a:rPr dirty="0"/>
              <a:t>Don’t fight the problem.  Decide it!</a:t>
            </a:r>
            <a:endParaRPr lang="en-US" dirty="0"/>
          </a:p>
          <a:p>
            <a:r>
              <a:rPr lang="en-US" dirty="0"/>
              <a:t>I don't want you fellows sitting around asking me what to do. I want you to tell me what to do.								</a:t>
            </a:r>
            <a:r>
              <a:rPr lang="en-US" sz="2000" dirty="0"/>
              <a:t>This is what Planners tell CEO’s…what to do.</a:t>
            </a:r>
          </a:p>
          <a:p>
            <a:pPr marL="2286000" lvl="5" indent="0">
              <a:buNone/>
            </a:pPr>
            <a:endParaRPr lang="en-US" dirty="0"/>
          </a:p>
          <a:p>
            <a:pPr lvl="5"/>
            <a:endParaRPr lang="en-US" dirty="0"/>
          </a:p>
          <a:p>
            <a:pPr lvl="3"/>
            <a:endParaRPr dirty="0"/>
          </a:p>
        </p:txBody>
      </p:sp>
      <p:sp>
        <p:nvSpPr>
          <p:cNvPr id="131" name="Slide Number Placeholder 3"/>
          <p:cNvSpPr txBox="1">
            <a:spLocks noGrp="1"/>
          </p:cNvSpPr>
          <p:nvPr>
            <p:ph type="sldNum" sz="quarter" idx="2"/>
          </p:nvPr>
        </p:nvSpPr>
        <p:spPr>
          <a:xfrm>
            <a:off x="8506459" y="6594558"/>
            <a:ext cx="1803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dirty="0"/>
          </a:p>
        </p:txBody>
      </p:sp>
      <p:pic>
        <p:nvPicPr>
          <p:cNvPr id="133" name="Picture 2" descr="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6101" y="2890345"/>
            <a:ext cx="2419122" cy="366533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1A49-C5EC-6D42-AD89-7F35F792E7B9}"/>
              </a:ext>
            </a:extLst>
          </p:cNvPr>
          <p:cNvSpPr>
            <a:spLocks noGrp="1"/>
          </p:cNvSpPr>
          <p:nvPr>
            <p:ph type="title"/>
          </p:nvPr>
        </p:nvSpPr>
        <p:spPr/>
        <p:txBody>
          <a:bodyPr/>
          <a:lstStyle/>
          <a:p>
            <a:r>
              <a:rPr lang="en-US" dirty="0"/>
              <a:t>The Best and Simplest Plan Is?</a:t>
            </a:r>
          </a:p>
        </p:txBody>
      </p:sp>
      <p:sp>
        <p:nvSpPr>
          <p:cNvPr id="3" name="Text Placeholder 2">
            <a:extLst>
              <a:ext uri="{FF2B5EF4-FFF2-40B4-BE49-F238E27FC236}">
                <a16:creationId xmlns:a16="http://schemas.microsoft.com/office/drawing/2014/main" id="{201A13BC-90C9-374C-9CC7-CFD41E0E09F0}"/>
              </a:ext>
            </a:extLst>
          </p:cNvPr>
          <p:cNvSpPr>
            <a:spLocks noGrp="1"/>
          </p:cNvSpPr>
          <p:nvPr>
            <p:ph type="body" idx="1"/>
          </p:nvPr>
        </p:nvSpPr>
        <p:spPr/>
        <p:txBody>
          <a:bodyPr/>
          <a:lstStyle/>
          <a:p>
            <a:r>
              <a:rPr lang="en-US" dirty="0"/>
              <a:t>Thoughts?</a:t>
            </a:r>
          </a:p>
        </p:txBody>
      </p:sp>
    </p:spTree>
    <p:extLst>
      <p:ext uri="{BB962C8B-B14F-4D97-AF65-F5344CB8AC3E}">
        <p14:creationId xmlns:p14="http://schemas.microsoft.com/office/powerpoint/2010/main" val="26954248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1A49-C5EC-6D42-AD89-7F35F792E7B9}"/>
              </a:ext>
            </a:extLst>
          </p:cNvPr>
          <p:cNvSpPr>
            <a:spLocks noGrp="1"/>
          </p:cNvSpPr>
          <p:nvPr>
            <p:ph type="title"/>
          </p:nvPr>
        </p:nvSpPr>
        <p:spPr/>
        <p:txBody>
          <a:bodyPr/>
          <a:lstStyle/>
          <a:p>
            <a:r>
              <a:rPr lang="en-US" dirty="0"/>
              <a:t>The Best and Simplest Plan Is?</a:t>
            </a:r>
          </a:p>
        </p:txBody>
      </p:sp>
      <p:sp>
        <p:nvSpPr>
          <p:cNvPr id="3" name="Text Placeholder 2">
            <a:extLst>
              <a:ext uri="{FF2B5EF4-FFF2-40B4-BE49-F238E27FC236}">
                <a16:creationId xmlns:a16="http://schemas.microsoft.com/office/drawing/2014/main" id="{201A13BC-90C9-374C-9CC7-CFD41E0E09F0}"/>
              </a:ext>
            </a:extLst>
          </p:cNvPr>
          <p:cNvSpPr>
            <a:spLocks noGrp="1"/>
          </p:cNvSpPr>
          <p:nvPr>
            <p:ph type="body" idx="1"/>
          </p:nvPr>
        </p:nvSpPr>
        <p:spPr/>
        <p:txBody>
          <a:bodyPr/>
          <a:lstStyle/>
          <a:p>
            <a:r>
              <a:rPr lang="en-US" dirty="0"/>
              <a:t>Thoughts?</a:t>
            </a:r>
          </a:p>
          <a:p>
            <a:r>
              <a:rPr lang="en-US" dirty="0"/>
              <a:t>Site generation next to load</a:t>
            </a:r>
          </a:p>
          <a:p>
            <a:pPr lvl="1"/>
            <a:r>
              <a:rPr lang="en-US" dirty="0"/>
              <a:t>Do this and we can just stop talking right now</a:t>
            </a:r>
          </a:p>
          <a:p>
            <a:pPr lvl="2"/>
            <a:r>
              <a:rPr lang="en-US" dirty="0"/>
              <a:t>It IS happening!</a:t>
            </a:r>
          </a:p>
          <a:p>
            <a:pPr lvl="3"/>
            <a:r>
              <a:rPr lang="en-US" dirty="0"/>
              <a:t>And, it isn’t</a:t>
            </a:r>
          </a:p>
          <a:p>
            <a:pPr lvl="4"/>
            <a:r>
              <a:rPr lang="en-US" dirty="0"/>
              <a:t>People don’t live where the wind blows</a:t>
            </a:r>
          </a:p>
          <a:p>
            <a:pPr lvl="4"/>
            <a:r>
              <a:rPr lang="en-US" dirty="0"/>
              <a:t>Utility scale solar needs land</a:t>
            </a:r>
          </a:p>
        </p:txBody>
      </p:sp>
    </p:spTree>
    <p:extLst>
      <p:ext uri="{BB962C8B-B14F-4D97-AF65-F5344CB8AC3E}">
        <p14:creationId xmlns:p14="http://schemas.microsoft.com/office/powerpoint/2010/main" val="155510021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C906-BED5-7A55-F6B6-624932261EAD}"/>
              </a:ext>
            </a:extLst>
          </p:cNvPr>
          <p:cNvSpPr>
            <a:spLocks noGrp="1"/>
          </p:cNvSpPr>
          <p:nvPr>
            <p:ph type="title"/>
          </p:nvPr>
        </p:nvSpPr>
        <p:spPr/>
        <p:txBody>
          <a:bodyPr/>
          <a:lstStyle/>
          <a:p>
            <a:r>
              <a:rPr lang="en-US" dirty="0"/>
              <a:t>Planning Precepts</a:t>
            </a:r>
          </a:p>
        </p:txBody>
      </p:sp>
      <p:sp>
        <p:nvSpPr>
          <p:cNvPr id="3" name="Text Placeholder 2">
            <a:extLst>
              <a:ext uri="{FF2B5EF4-FFF2-40B4-BE49-F238E27FC236}">
                <a16:creationId xmlns:a16="http://schemas.microsoft.com/office/drawing/2014/main" id="{8A113B27-0249-7E71-5352-DA1DE335F1C0}"/>
              </a:ext>
            </a:extLst>
          </p:cNvPr>
          <p:cNvSpPr>
            <a:spLocks noGrp="1"/>
          </p:cNvSpPr>
          <p:nvPr>
            <p:ph type="body" idx="1"/>
          </p:nvPr>
        </p:nvSpPr>
        <p:spPr>
          <a:xfrm>
            <a:off x="457200" y="1371600"/>
            <a:ext cx="8229600" cy="5047488"/>
          </a:xfrm>
        </p:spPr>
        <p:txBody>
          <a:bodyPr/>
          <a:lstStyle/>
          <a:p>
            <a:r>
              <a:rPr lang="en-US" dirty="0"/>
              <a:t>Always look at</a:t>
            </a:r>
          </a:p>
          <a:p>
            <a:pPr lvl="1"/>
            <a:r>
              <a:rPr lang="en-US" sz="2400" dirty="0"/>
              <a:t>Status Quo</a:t>
            </a:r>
          </a:p>
          <a:p>
            <a:pPr lvl="2"/>
            <a:r>
              <a:rPr lang="en-US" sz="2400" dirty="0"/>
              <a:t>Likely performs poorly</a:t>
            </a:r>
          </a:p>
          <a:p>
            <a:pPr lvl="1"/>
            <a:r>
              <a:rPr lang="en-US" sz="2400" dirty="0"/>
              <a:t>Direct Approach</a:t>
            </a:r>
          </a:p>
          <a:p>
            <a:pPr lvl="2"/>
            <a:r>
              <a:rPr lang="en-US" sz="2400" dirty="0"/>
              <a:t>Reconductor/Rebuild existing</a:t>
            </a:r>
          </a:p>
          <a:p>
            <a:pPr lvl="1"/>
            <a:r>
              <a:rPr lang="en-US" sz="2400" dirty="0"/>
              <a:t>Alternative Approach</a:t>
            </a:r>
          </a:p>
          <a:p>
            <a:pPr lvl="2"/>
            <a:r>
              <a:rPr lang="en-US" sz="2400" dirty="0"/>
              <a:t>New voltage, new line, new </a:t>
            </a:r>
            <a:r>
              <a:rPr lang="en-US" sz="2400" dirty="0" err="1"/>
              <a:t>station,etc</a:t>
            </a:r>
            <a:endParaRPr lang="en-US" sz="2400" dirty="0"/>
          </a:p>
        </p:txBody>
      </p:sp>
      <p:sp>
        <p:nvSpPr>
          <p:cNvPr id="5" name="TextBox 4">
            <a:extLst>
              <a:ext uri="{FF2B5EF4-FFF2-40B4-BE49-F238E27FC236}">
                <a16:creationId xmlns:a16="http://schemas.microsoft.com/office/drawing/2014/main" id="{2623B819-7C04-0B49-7294-CCDB53094D29}"/>
              </a:ext>
            </a:extLst>
          </p:cNvPr>
          <p:cNvSpPr txBox="1"/>
          <p:nvPr/>
        </p:nvSpPr>
        <p:spPr>
          <a:xfrm>
            <a:off x="2112264" y="6064472"/>
            <a:ext cx="4572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333333"/>
                </a:solidFill>
                <a:effectLst/>
                <a:latin typeface="Georgia" panose="02040502050405020303" pitchFamily="18" charset="0"/>
              </a:rPr>
              <a:t> "Buy land, they're not making it anymore"</a:t>
            </a:r>
            <a:endParaRPr lang="en-US" dirty="0"/>
          </a:p>
        </p:txBody>
      </p:sp>
      <p:pic>
        <p:nvPicPr>
          <p:cNvPr id="7" name="Picture 6">
            <a:extLst>
              <a:ext uri="{FF2B5EF4-FFF2-40B4-BE49-F238E27FC236}">
                <a16:creationId xmlns:a16="http://schemas.microsoft.com/office/drawing/2014/main" id="{ECCC9895-9EC3-48D3-78D1-25A9CBE76E37}"/>
              </a:ext>
            </a:extLst>
          </p:cNvPr>
          <p:cNvPicPr>
            <a:picLocks noChangeAspect="1"/>
          </p:cNvPicPr>
          <p:nvPr/>
        </p:nvPicPr>
        <p:blipFill>
          <a:blip r:embed="rId2"/>
          <a:stretch>
            <a:fillRect/>
          </a:stretch>
        </p:blipFill>
        <p:spPr>
          <a:xfrm>
            <a:off x="457200" y="4604664"/>
            <a:ext cx="1545337" cy="1923009"/>
          </a:xfrm>
          <a:prstGeom prst="rect">
            <a:avLst/>
          </a:prstGeom>
        </p:spPr>
      </p:pic>
    </p:spTree>
    <p:extLst>
      <p:ext uri="{BB962C8B-B14F-4D97-AF65-F5344CB8AC3E}">
        <p14:creationId xmlns:p14="http://schemas.microsoft.com/office/powerpoint/2010/main" val="275068338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
          <p:cNvSpPr txBox="1">
            <a:spLocks noGrp="1"/>
          </p:cNvSpPr>
          <p:nvPr>
            <p:ph type="title"/>
          </p:nvPr>
        </p:nvSpPr>
        <p:spPr>
          <a:prstGeom prst="rect">
            <a:avLst/>
          </a:prstGeom>
        </p:spPr>
        <p:txBody>
          <a:bodyPr/>
          <a:lstStyle/>
          <a:p>
            <a:r>
              <a:rPr dirty="0"/>
              <a:t>Planning</a:t>
            </a:r>
          </a:p>
        </p:txBody>
      </p:sp>
      <p:sp>
        <p:nvSpPr>
          <p:cNvPr id="136" name="Content Placeholder 2"/>
          <p:cNvSpPr txBox="1">
            <a:spLocks noGrp="1"/>
          </p:cNvSpPr>
          <p:nvPr>
            <p:ph type="body" idx="1"/>
          </p:nvPr>
        </p:nvSpPr>
        <p:spPr>
          <a:xfrm>
            <a:off x="457200" y="1371600"/>
            <a:ext cx="8229600" cy="5165558"/>
          </a:xfrm>
          <a:prstGeom prst="rect">
            <a:avLst/>
          </a:prstGeom>
        </p:spPr>
        <p:txBody>
          <a:bodyPr>
            <a:normAutofit lnSpcReduction="10000"/>
          </a:bodyPr>
          <a:lstStyle/>
          <a:p>
            <a:r>
              <a:rPr dirty="0"/>
              <a:t>Two Kinds</a:t>
            </a:r>
          </a:p>
          <a:p>
            <a:pPr marL="742950" lvl="1" indent="-285750">
              <a:spcBef>
                <a:spcPts val="500"/>
              </a:spcBef>
              <a:defRPr sz="2400"/>
            </a:pPr>
            <a:r>
              <a:rPr dirty="0"/>
              <a:t>Operations Planning</a:t>
            </a:r>
          </a:p>
          <a:p>
            <a:pPr marL="1143000" lvl="2" indent="-228600">
              <a:spcBef>
                <a:spcPts val="400"/>
              </a:spcBef>
              <a:defRPr sz="2000"/>
            </a:pPr>
            <a:r>
              <a:rPr dirty="0"/>
              <a:t>Near term (&lt;12 months)</a:t>
            </a:r>
          </a:p>
          <a:p>
            <a:pPr marL="1143000" lvl="2" indent="-228600">
              <a:spcBef>
                <a:spcPts val="400"/>
              </a:spcBef>
              <a:defRPr sz="2000"/>
            </a:pPr>
            <a:r>
              <a:rPr dirty="0"/>
              <a:t>You got what you got</a:t>
            </a:r>
          </a:p>
          <a:p>
            <a:pPr marL="1600200" lvl="3" indent="-228600">
              <a:spcBef>
                <a:spcPts val="400"/>
              </a:spcBef>
              <a:defRPr sz="2000"/>
            </a:pPr>
            <a:r>
              <a:rPr dirty="0"/>
              <a:t>Switches, breakers, limits, and redispatch are the tools</a:t>
            </a:r>
          </a:p>
          <a:p>
            <a:pPr marL="1143000" lvl="2" indent="-228600">
              <a:spcBef>
                <a:spcPts val="400"/>
              </a:spcBef>
              <a:defRPr sz="2000"/>
            </a:pPr>
            <a:r>
              <a:rPr dirty="0"/>
              <a:t>Think NERC EOP and TOP standards</a:t>
            </a:r>
          </a:p>
          <a:p>
            <a:pPr marL="742950" lvl="1" indent="-285750">
              <a:spcBef>
                <a:spcPts val="500"/>
              </a:spcBef>
              <a:defRPr sz="2400"/>
            </a:pPr>
            <a:r>
              <a:rPr dirty="0"/>
              <a:t>Long Term Planning</a:t>
            </a:r>
          </a:p>
          <a:p>
            <a:pPr marL="1143000" lvl="2" indent="-228600">
              <a:spcBef>
                <a:spcPts val="400"/>
              </a:spcBef>
              <a:defRPr sz="2000"/>
            </a:pPr>
            <a:r>
              <a:rPr dirty="0"/>
              <a:t>&gt; 12 months…Planning for the long haul</a:t>
            </a:r>
          </a:p>
          <a:p>
            <a:pPr marL="1600200" lvl="3" indent="-228600">
              <a:spcBef>
                <a:spcPts val="400"/>
              </a:spcBef>
              <a:defRPr sz="2000"/>
            </a:pPr>
            <a:r>
              <a:rPr dirty="0"/>
              <a:t>Not even remotely the same viewpoints as Ops Planning</a:t>
            </a:r>
            <a:endParaRPr lang="en-US" dirty="0"/>
          </a:p>
          <a:p>
            <a:pPr marL="2057400" lvl="4" indent="-228600">
              <a:spcBef>
                <a:spcPts val="400"/>
              </a:spcBef>
              <a:defRPr sz="2000"/>
            </a:pPr>
            <a:r>
              <a:rPr lang="en-US" dirty="0"/>
              <a:t>Except for technical performance under outages</a:t>
            </a:r>
            <a:endParaRPr dirty="0"/>
          </a:p>
          <a:p>
            <a:pPr marL="1143000" lvl="2" indent="-228600">
              <a:spcBef>
                <a:spcPts val="400"/>
              </a:spcBef>
              <a:defRPr sz="2000"/>
            </a:pPr>
            <a:r>
              <a:rPr dirty="0"/>
              <a:t>Money Matters!</a:t>
            </a:r>
          </a:p>
          <a:p>
            <a:pPr marL="1143000" lvl="2" indent="-228600">
              <a:spcBef>
                <a:spcPts val="400"/>
              </a:spcBef>
              <a:defRPr sz="2000"/>
            </a:pPr>
            <a:r>
              <a:rPr dirty="0"/>
              <a:t>Service Life Matters!</a:t>
            </a:r>
          </a:p>
          <a:p>
            <a:pPr marL="1600200" lvl="3" indent="-228600">
              <a:spcBef>
                <a:spcPts val="400"/>
              </a:spcBef>
              <a:defRPr sz="2000"/>
            </a:pPr>
            <a:r>
              <a:rPr dirty="0"/>
              <a:t>First Cost vs Holistic Life Cycle Cost</a:t>
            </a:r>
          </a:p>
          <a:p>
            <a:pPr marL="2057400" lvl="4" indent="-228600">
              <a:spcBef>
                <a:spcPts val="400"/>
              </a:spcBef>
              <a:defRPr sz="2000"/>
            </a:pPr>
            <a:r>
              <a:rPr dirty="0"/>
              <a:t>What IS your amortization period</a:t>
            </a:r>
          </a:p>
        </p:txBody>
      </p:sp>
      <p:sp>
        <p:nvSpPr>
          <p:cNvPr id="137" name="Slide Number Placeholder 3"/>
          <p:cNvSpPr txBox="1">
            <a:spLocks noGrp="1"/>
          </p:cNvSpPr>
          <p:nvPr>
            <p:ph type="sldNum" sz="quarter" idx="2"/>
          </p:nvPr>
        </p:nvSpPr>
        <p:spPr>
          <a:xfrm>
            <a:off x="8506459" y="6594558"/>
            <a:ext cx="1803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dirty="0"/>
          </a:p>
        </p:txBody>
      </p:sp>
      <p:sp>
        <p:nvSpPr>
          <p:cNvPr id="2" name="TextBox 1">
            <a:extLst>
              <a:ext uri="{FF2B5EF4-FFF2-40B4-BE49-F238E27FC236}">
                <a16:creationId xmlns:a16="http://schemas.microsoft.com/office/drawing/2014/main" id="{8E9389F3-D13A-6993-1AD2-7494ADF866EA}"/>
              </a:ext>
            </a:extLst>
          </p:cNvPr>
          <p:cNvSpPr txBox="1"/>
          <p:nvPr/>
        </p:nvSpPr>
        <p:spPr>
          <a:xfrm>
            <a:off x="6547104" y="6196528"/>
            <a:ext cx="15799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Don’t be cheap!</a:t>
            </a:r>
            <a:endParaRPr kumimoji="0" lang="en-US" sz="1800" b="0" i="0" u="none" strike="noStrike" cap="none" spc="0" normalizeH="0" baseline="0" dirty="0">
              <a:ln>
                <a:noFill/>
              </a:ln>
              <a:solidFill>
                <a:srgbClr val="332C2C"/>
              </a:solidFill>
              <a:effectLst/>
              <a:uFillTx/>
              <a:latin typeface="Times New Roman"/>
              <a:ea typeface="Times New Roman"/>
              <a:cs typeface="Times New Roman"/>
              <a:sym typeface="Times New Roman"/>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3F57-6A1C-4A42-A09F-2F8116C82B8D}"/>
              </a:ext>
            </a:extLst>
          </p:cNvPr>
          <p:cNvSpPr>
            <a:spLocks noGrp="1"/>
          </p:cNvSpPr>
          <p:nvPr>
            <p:ph type="title"/>
          </p:nvPr>
        </p:nvSpPr>
        <p:spPr/>
        <p:txBody>
          <a:bodyPr/>
          <a:lstStyle/>
          <a:p>
            <a:r>
              <a:rPr lang="en-US" dirty="0"/>
              <a:t>Who Do You Work For?</a:t>
            </a:r>
          </a:p>
        </p:txBody>
      </p:sp>
      <p:sp>
        <p:nvSpPr>
          <p:cNvPr id="3" name="Text Placeholder 2">
            <a:extLst>
              <a:ext uri="{FF2B5EF4-FFF2-40B4-BE49-F238E27FC236}">
                <a16:creationId xmlns:a16="http://schemas.microsoft.com/office/drawing/2014/main" id="{D8095FB1-9320-A941-BBBE-D7CDCE6D1D60}"/>
              </a:ext>
            </a:extLst>
          </p:cNvPr>
          <p:cNvSpPr>
            <a:spLocks noGrp="1"/>
          </p:cNvSpPr>
          <p:nvPr>
            <p:ph type="body" idx="1"/>
          </p:nvPr>
        </p:nvSpPr>
        <p:spPr/>
        <p:txBody>
          <a:bodyPr>
            <a:normAutofit fontScale="92500" lnSpcReduction="20000"/>
          </a:bodyPr>
          <a:lstStyle/>
          <a:p>
            <a:r>
              <a:rPr lang="en-US" dirty="0"/>
              <a:t>Investor-Owned Utility</a:t>
            </a:r>
          </a:p>
          <a:p>
            <a:pPr lvl="1"/>
            <a:r>
              <a:rPr lang="en-US" dirty="0"/>
              <a:t>ROI on Capital (~60/40 equity/debt)</a:t>
            </a:r>
          </a:p>
          <a:p>
            <a:r>
              <a:rPr lang="en-US" dirty="0"/>
              <a:t>Muni/City/State/Coop/PUD/REA</a:t>
            </a:r>
          </a:p>
          <a:p>
            <a:pPr lvl="1"/>
            <a:r>
              <a:rPr lang="en-US" dirty="0"/>
              <a:t>Bonds…debt…federal loans</a:t>
            </a:r>
          </a:p>
          <a:p>
            <a:r>
              <a:rPr lang="en-US" dirty="0"/>
              <a:t>Power Marketing Agency (Federal)</a:t>
            </a:r>
          </a:p>
          <a:p>
            <a:pPr lvl="1"/>
            <a:r>
              <a:rPr lang="en-US" dirty="0"/>
              <a:t>Borrow from the US Treasury</a:t>
            </a:r>
          </a:p>
          <a:p>
            <a:r>
              <a:rPr lang="en-US" dirty="0"/>
              <a:t>ISO</a:t>
            </a:r>
          </a:p>
          <a:p>
            <a:pPr lvl="1"/>
            <a:r>
              <a:rPr lang="en-US" dirty="0"/>
              <a:t>Owns nothing, “operates” everything</a:t>
            </a:r>
          </a:p>
          <a:p>
            <a:r>
              <a:rPr lang="en-US" dirty="0"/>
              <a:t>RTO</a:t>
            </a:r>
          </a:p>
          <a:p>
            <a:pPr lvl="1"/>
            <a:r>
              <a:rPr lang="en-US" dirty="0"/>
              <a:t>Owns nothing, “coordinates” everything</a:t>
            </a:r>
          </a:p>
        </p:txBody>
      </p:sp>
      <p:sp>
        <p:nvSpPr>
          <p:cNvPr id="4" name="TextBox 3">
            <a:extLst>
              <a:ext uri="{FF2B5EF4-FFF2-40B4-BE49-F238E27FC236}">
                <a16:creationId xmlns:a16="http://schemas.microsoft.com/office/drawing/2014/main" id="{2A179DAE-7B46-E949-A9FB-556ED72440E2}"/>
              </a:ext>
            </a:extLst>
          </p:cNvPr>
          <p:cNvSpPr txBox="1"/>
          <p:nvPr/>
        </p:nvSpPr>
        <p:spPr>
          <a:xfrm>
            <a:off x="346841" y="330327"/>
            <a:ext cx="18393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332C2C"/>
                </a:solidFill>
                <a:effectLst/>
                <a:uFillTx/>
                <a:latin typeface="Times New Roman"/>
                <a:ea typeface="Times New Roman"/>
                <a:cs typeface="Times New Roman"/>
                <a:sym typeface="Times New Roman"/>
              </a:rPr>
              <a:t>Where does your $</a:t>
            </a:r>
          </a:p>
          <a:p>
            <a:pPr marL="0" marR="0" indent="0" algn="l" defTabSz="457200" rtl="0" fontAlgn="auto" latinLnBrk="0" hangingPunct="0">
              <a:lnSpc>
                <a:spcPct val="100000"/>
              </a:lnSpc>
              <a:spcBef>
                <a:spcPts val="0"/>
              </a:spcBef>
              <a:spcAft>
                <a:spcPts val="0"/>
              </a:spcAft>
              <a:buClrTx/>
              <a:buSzTx/>
              <a:buFontTx/>
              <a:buNone/>
              <a:tabLst/>
            </a:pPr>
            <a:r>
              <a:rPr lang="en-US" dirty="0"/>
              <a:t>come from?</a:t>
            </a:r>
            <a:endParaRPr kumimoji="0" lang="en-US" sz="1800" b="0" i="0" u="none" strike="noStrike" cap="none" spc="0" normalizeH="0" baseline="0" dirty="0">
              <a:ln>
                <a:noFill/>
              </a:ln>
              <a:solidFill>
                <a:srgbClr val="332C2C"/>
              </a:solidFill>
              <a:effectLst/>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12248365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noGrp="1"/>
          </p:cNvSpPr>
          <p:nvPr>
            <p:ph type="title"/>
          </p:nvPr>
        </p:nvSpPr>
        <p:spPr>
          <a:prstGeom prst="rect">
            <a:avLst/>
          </a:prstGeom>
        </p:spPr>
        <p:txBody>
          <a:bodyPr/>
          <a:lstStyle/>
          <a:p>
            <a:r>
              <a:rPr dirty="0"/>
              <a:t>Education</a:t>
            </a:r>
          </a:p>
        </p:txBody>
      </p:sp>
      <p:sp>
        <p:nvSpPr>
          <p:cNvPr id="101" name="Content Placeholder 2"/>
          <p:cNvSpPr txBox="1">
            <a:spLocks noGrp="1"/>
          </p:cNvSpPr>
          <p:nvPr>
            <p:ph type="body" idx="1"/>
          </p:nvPr>
        </p:nvSpPr>
        <p:spPr>
          <a:xfrm>
            <a:off x="457200" y="1600199"/>
            <a:ext cx="8229600" cy="4677771"/>
          </a:xfrm>
          <a:prstGeom prst="rect">
            <a:avLst/>
          </a:prstGeom>
        </p:spPr>
        <p:txBody>
          <a:bodyPr/>
          <a:lstStyle/>
          <a:p>
            <a:r>
              <a:rPr dirty="0"/>
              <a:t>Tracy Rolstad</a:t>
            </a:r>
          </a:p>
          <a:p>
            <a:pPr marL="742950" lvl="1" indent="-285750">
              <a:spcBef>
                <a:spcPts val="500"/>
              </a:spcBef>
              <a:defRPr sz="2400"/>
            </a:pPr>
            <a:r>
              <a:rPr dirty="0"/>
              <a:t>Diploma, Naval War College, College of Naval Command and Staff</a:t>
            </a:r>
          </a:p>
          <a:p>
            <a:pPr marL="742950" lvl="1" indent="-285750">
              <a:spcBef>
                <a:spcPts val="500"/>
              </a:spcBef>
              <a:defRPr sz="2400"/>
            </a:pPr>
            <a:r>
              <a:rPr dirty="0"/>
              <a:t>BSEE, University of Idaho</a:t>
            </a:r>
          </a:p>
          <a:p>
            <a:pPr marL="742950" lvl="1" indent="-285750">
              <a:spcBef>
                <a:spcPts val="500"/>
              </a:spcBef>
              <a:defRPr sz="2400"/>
            </a:pPr>
            <a:r>
              <a:rPr dirty="0"/>
              <a:t>Nuclear Navy </a:t>
            </a:r>
          </a:p>
          <a:p>
            <a:pPr marL="1143000" lvl="2" indent="-228600">
              <a:spcBef>
                <a:spcPts val="400"/>
              </a:spcBef>
              <a:defRPr sz="2000"/>
            </a:pPr>
            <a:r>
              <a:rPr dirty="0"/>
              <a:t>Nuclear Operational Prototype (S1C)</a:t>
            </a:r>
          </a:p>
          <a:p>
            <a:pPr marL="1143000" lvl="2" indent="-228600">
              <a:spcBef>
                <a:spcPts val="400"/>
              </a:spcBef>
              <a:defRPr sz="2000"/>
            </a:pPr>
            <a:r>
              <a:rPr dirty="0"/>
              <a:t>Nuclear Power School (Reactor Operator)</a:t>
            </a:r>
          </a:p>
          <a:p>
            <a:pPr marL="1143000" lvl="2" indent="-228600">
              <a:spcBef>
                <a:spcPts val="400"/>
              </a:spcBef>
              <a:defRPr sz="2000"/>
            </a:pPr>
            <a:r>
              <a:rPr dirty="0"/>
              <a:t>Electronics Technician School</a:t>
            </a:r>
          </a:p>
          <a:p>
            <a:pPr marL="1600200" lvl="3" indent="-228600">
              <a:spcBef>
                <a:spcPts val="400"/>
              </a:spcBef>
              <a:defRPr sz="2000"/>
            </a:pPr>
            <a:r>
              <a:rPr dirty="0"/>
              <a:t>Radar, Communications, </a:t>
            </a:r>
            <a:r>
              <a:rPr lang="en-US" dirty="0"/>
              <a:t>etc.</a:t>
            </a:r>
            <a:endParaRPr dirty="0"/>
          </a:p>
          <a:p>
            <a:pPr marL="742950" lvl="1" indent="-285750">
              <a:spcBef>
                <a:spcPts val="500"/>
              </a:spcBef>
              <a:defRPr sz="2400"/>
            </a:pPr>
            <a:r>
              <a:rPr dirty="0"/>
              <a:t>Professional Technical Education</a:t>
            </a:r>
          </a:p>
          <a:p>
            <a:pPr marL="1143000" lvl="2" indent="-228600">
              <a:spcBef>
                <a:spcPts val="400"/>
              </a:spcBef>
              <a:defRPr sz="2000"/>
            </a:pPr>
            <a:r>
              <a:rPr dirty="0"/>
              <a:t>Too numerous to list…</a:t>
            </a:r>
          </a:p>
        </p:txBody>
      </p:sp>
      <p:pic>
        <p:nvPicPr>
          <p:cNvPr id="102" name="Picture 8" descr="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22163" y="2598821"/>
            <a:ext cx="949845" cy="1110917"/>
          </a:xfrm>
          <a:prstGeom prst="rect">
            <a:avLst/>
          </a:prstGeom>
          <a:ln w="12700">
            <a:miter lim="400000"/>
          </a:ln>
        </p:spPr>
      </p:pic>
      <p:pic>
        <p:nvPicPr>
          <p:cNvPr id="103" name="Picture 12" descr="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1809" y="1836821"/>
            <a:ext cx="1034390" cy="1143001"/>
          </a:xfrm>
          <a:prstGeom prst="rect">
            <a:avLst/>
          </a:prstGeom>
          <a:ln w="12700">
            <a:miter lim="400000"/>
          </a:ln>
        </p:spPr>
      </p:pic>
      <p:pic>
        <p:nvPicPr>
          <p:cNvPr id="104" name="Picture 2" descr="Picture 2"/>
          <p:cNvPicPr>
            <a:picLocks noChangeAspect="1"/>
          </p:cNvPicPr>
          <p:nvPr/>
        </p:nvPicPr>
        <p:blipFill>
          <a:blip r:embed="rId4"/>
          <a:stretch>
            <a:fillRect/>
          </a:stretch>
        </p:blipFill>
        <p:spPr>
          <a:xfrm>
            <a:off x="6571246" y="3458076"/>
            <a:ext cx="1714501" cy="108585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le 1"/>
          <p:cNvSpPr txBox="1">
            <a:spLocks noGrp="1"/>
          </p:cNvSpPr>
          <p:nvPr>
            <p:ph type="title"/>
          </p:nvPr>
        </p:nvSpPr>
        <p:spPr>
          <a:prstGeom prst="rect">
            <a:avLst/>
          </a:prstGeom>
        </p:spPr>
        <p:txBody>
          <a:bodyPr/>
          <a:lstStyle/>
          <a:p>
            <a:r>
              <a:rPr dirty="0"/>
              <a:t>ISO vs RTO</a:t>
            </a:r>
          </a:p>
        </p:txBody>
      </p:sp>
      <p:sp>
        <p:nvSpPr>
          <p:cNvPr id="157" name="Content Placeholder 2"/>
          <p:cNvSpPr txBox="1">
            <a:spLocks noGrp="1"/>
          </p:cNvSpPr>
          <p:nvPr>
            <p:ph type="body" idx="1"/>
          </p:nvPr>
        </p:nvSpPr>
        <p:spPr>
          <a:xfrm>
            <a:off x="457200" y="1371599"/>
            <a:ext cx="8229600" cy="4323705"/>
          </a:xfrm>
          <a:prstGeom prst="rect">
            <a:avLst/>
          </a:prstGeom>
        </p:spPr>
        <p:txBody>
          <a:bodyPr/>
          <a:lstStyle/>
          <a:p>
            <a:r>
              <a:rPr dirty="0"/>
              <a:t>Go Wikipedia!  Texas, of course, is different</a:t>
            </a:r>
          </a:p>
        </p:txBody>
      </p:sp>
      <p:sp>
        <p:nvSpPr>
          <p:cNvPr id="158"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dirty="0"/>
          </a:p>
        </p:txBody>
      </p:sp>
      <p:pic>
        <p:nvPicPr>
          <p:cNvPr id="159" name="Picture 5" descr="Picture 5"/>
          <p:cNvPicPr>
            <a:picLocks noChangeAspect="1"/>
          </p:cNvPicPr>
          <p:nvPr/>
        </p:nvPicPr>
        <p:blipFill>
          <a:blip r:embed="rId2"/>
          <a:stretch>
            <a:fillRect/>
          </a:stretch>
        </p:blipFill>
        <p:spPr>
          <a:xfrm>
            <a:off x="344903" y="2209470"/>
            <a:ext cx="8414086" cy="267074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p:cNvSpPr txBox="1">
            <a:spLocks noGrp="1"/>
          </p:cNvSpPr>
          <p:nvPr>
            <p:ph type="title"/>
          </p:nvPr>
        </p:nvSpPr>
        <p:spPr>
          <a:prstGeom prst="rect">
            <a:avLst/>
          </a:prstGeom>
        </p:spPr>
        <p:txBody>
          <a:bodyPr/>
          <a:lstStyle/>
          <a:p>
            <a:r>
              <a:rPr dirty="0"/>
              <a:t>Social Compact</a:t>
            </a:r>
          </a:p>
        </p:txBody>
      </p:sp>
      <p:sp>
        <p:nvSpPr>
          <p:cNvPr id="144" name="Content Placeholder 2"/>
          <p:cNvSpPr txBox="1">
            <a:spLocks noGrp="1"/>
          </p:cNvSpPr>
          <p:nvPr>
            <p:ph type="body" idx="1"/>
          </p:nvPr>
        </p:nvSpPr>
        <p:spPr>
          <a:xfrm>
            <a:off x="457200" y="1371600"/>
            <a:ext cx="8229600" cy="4796590"/>
          </a:xfrm>
          <a:prstGeom prst="rect">
            <a:avLst/>
          </a:prstGeom>
        </p:spPr>
        <p:txBody>
          <a:bodyPr/>
          <a:lstStyle/>
          <a:p>
            <a:pPr>
              <a:lnSpc>
                <a:spcPct val="90000"/>
              </a:lnSpc>
            </a:pPr>
            <a:r>
              <a:rPr dirty="0"/>
              <a:t>Electric utilities: </a:t>
            </a:r>
          </a:p>
          <a:p>
            <a:pPr marL="742950" lvl="1" indent="-285750">
              <a:lnSpc>
                <a:spcPct val="90000"/>
              </a:lnSpc>
              <a:spcBef>
                <a:spcPts val="500"/>
              </a:spcBef>
              <a:defRPr sz="2400"/>
            </a:pPr>
            <a:r>
              <a:rPr dirty="0"/>
              <a:t>Operate state granted monopolies (electricity or gas)</a:t>
            </a:r>
          </a:p>
          <a:p>
            <a:pPr marL="1143000" lvl="2" indent="-228600">
              <a:lnSpc>
                <a:spcPct val="90000"/>
              </a:lnSpc>
              <a:spcBef>
                <a:spcPts val="400"/>
              </a:spcBef>
              <a:defRPr sz="2000"/>
            </a:pPr>
            <a:r>
              <a:rPr dirty="0"/>
              <a:t>Regulated by state utility commissions. </a:t>
            </a:r>
          </a:p>
          <a:p>
            <a:pPr marL="1143000" lvl="2" indent="-228600">
              <a:lnSpc>
                <a:spcPct val="90000"/>
              </a:lnSpc>
              <a:spcBef>
                <a:spcPts val="400"/>
              </a:spcBef>
              <a:defRPr sz="2000"/>
            </a:pPr>
            <a:r>
              <a:rPr dirty="0"/>
              <a:t>Invest equity in large capital-intensive equipment (mostly generators) </a:t>
            </a:r>
          </a:p>
          <a:p>
            <a:pPr marL="1600200" lvl="3" indent="-228600">
              <a:lnSpc>
                <a:spcPct val="90000"/>
              </a:lnSpc>
              <a:spcBef>
                <a:spcPts val="400"/>
              </a:spcBef>
              <a:defRPr sz="2000"/>
            </a:pPr>
            <a:r>
              <a:rPr dirty="0"/>
              <a:t>Earn a return on their equity investment. </a:t>
            </a:r>
          </a:p>
          <a:p>
            <a:pPr marL="1143000" lvl="2" indent="-228600">
              <a:lnSpc>
                <a:spcPct val="90000"/>
              </a:lnSpc>
              <a:spcBef>
                <a:spcPts val="400"/>
              </a:spcBef>
              <a:defRPr sz="2000"/>
            </a:pPr>
            <a:r>
              <a:rPr dirty="0"/>
              <a:t>Franchise service territory</a:t>
            </a:r>
          </a:p>
          <a:p>
            <a:pPr marL="1600200" lvl="3" indent="-228600">
              <a:lnSpc>
                <a:spcPct val="90000"/>
              </a:lnSpc>
              <a:spcBef>
                <a:spcPts val="400"/>
              </a:spcBef>
              <a:defRPr sz="2000"/>
            </a:pPr>
            <a:r>
              <a:rPr dirty="0"/>
              <a:t>No true competition historically speaking</a:t>
            </a:r>
          </a:p>
          <a:p>
            <a:pPr marL="2057400" lvl="4" indent="-228600">
              <a:lnSpc>
                <a:spcPct val="90000"/>
              </a:lnSpc>
              <a:spcBef>
                <a:spcPts val="400"/>
              </a:spcBef>
              <a:defRPr sz="2000"/>
            </a:pPr>
            <a:r>
              <a:rPr dirty="0"/>
              <a:t>Competitive forces are regulatory in nature</a:t>
            </a:r>
          </a:p>
          <a:p>
            <a:pPr marL="1143000" lvl="2" indent="-228600">
              <a:lnSpc>
                <a:spcPct val="90000"/>
              </a:lnSpc>
              <a:spcBef>
                <a:spcPts val="400"/>
              </a:spcBef>
              <a:defRPr sz="2000"/>
            </a:pPr>
            <a:r>
              <a:rPr dirty="0"/>
              <a:t>The business model has been “invest in equipment, turn the customers’ meters, and earn a steady profit.” </a:t>
            </a:r>
          </a:p>
          <a:p>
            <a:pPr marL="1600200" lvl="3" indent="-228600">
              <a:lnSpc>
                <a:spcPct val="90000"/>
              </a:lnSpc>
              <a:spcBef>
                <a:spcPts val="400"/>
              </a:spcBef>
              <a:defRPr sz="2000"/>
            </a:pPr>
            <a:r>
              <a:rPr dirty="0"/>
              <a:t>Past tense!</a:t>
            </a:r>
          </a:p>
          <a:p>
            <a:pPr marL="1600200" lvl="3" indent="-228600">
              <a:lnSpc>
                <a:spcPct val="90000"/>
              </a:lnSpc>
              <a:spcBef>
                <a:spcPts val="400"/>
              </a:spcBef>
              <a:defRPr sz="2000"/>
            </a:pPr>
            <a:r>
              <a:rPr dirty="0"/>
              <a:t>Stocks for Widows and Orphans</a:t>
            </a:r>
            <a:endParaRPr lang="en-US" dirty="0"/>
          </a:p>
          <a:p>
            <a:pPr marL="1600200" lvl="3" indent="-228600">
              <a:lnSpc>
                <a:spcPct val="90000"/>
              </a:lnSpc>
              <a:spcBef>
                <a:spcPts val="400"/>
              </a:spcBef>
              <a:defRPr sz="2000"/>
            </a:pPr>
            <a:r>
              <a:rPr lang="en-US" dirty="0"/>
              <a:t>Utilities are no longer considered a “safe harbor”</a:t>
            </a:r>
            <a:endParaRPr dirty="0"/>
          </a:p>
        </p:txBody>
      </p:sp>
      <p:sp>
        <p:nvSpPr>
          <p:cNvPr id="145"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txBox="1">
            <a:spLocks noGrp="1"/>
          </p:cNvSpPr>
          <p:nvPr>
            <p:ph type="title"/>
          </p:nvPr>
        </p:nvSpPr>
        <p:spPr>
          <a:prstGeom prst="rect">
            <a:avLst/>
          </a:prstGeom>
        </p:spPr>
        <p:txBody>
          <a:bodyPr/>
          <a:lstStyle/>
          <a:p>
            <a:r>
              <a:rPr dirty="0"/>
              <a:t>Prudency (The Federal Viewpoint)</a:t>
            </a:r>
          </a:p>
        </p:txBody>
      </p:sp>
      <p:sp>
        <p:nvSpPr>
          <p:cNvPr id="152" name="Content Placeholder 2"/>
          <p:cNvSpPr txBox="1">
            <a:spLocks noGrp="1"/>
          </p:cNvSpPr>
          <p:nvPr>
            <p:ph type="body" idx="1"/>
          </p:nvPr>
        </p:nvSpPr>
        <p:spPr>
          <a:xfrm>
            <a:off x="457200" y="1371599"/>
            <a:ext cx="8229600" cy="4323705"/>
          </a:xfrm>
          <a:prstGeom prst="rect">
            <a:avLst/>
          </a:prstGeom>
        </p:spPr>
        <p:txBody>
          <a:bodyPr/>
          <a:lstStyle/>
          <a:p>
            <a:endParaRPr dirty="0"/>
          </a:p>
        </p:txBody>
      </p:sp>
      <p:sp>
        <p:nvSpPr>
          <p:cNvPr id="153"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dirty="0"/>
          </a:p>
        </p:txBody>
      </p:sp>
      <p:pic>
        <p:nvPicPr>
          <p:cNvPr id="154" name="Image" descr="Image"/>
          <p:cNvPicPr>
            <a:picLocks noChangeAspect="1"/>
          </p:cNvPicPr>
          <p:nvPr/>
        </p:nvPicPr>
        <p:blipFill>
          <a:blip r:embed="rId2"/>
          <a:stretch>
            <a:fillRect/>
          </a:stretch>
        </p:blipFill>
        <p:spPr>
          <a:xfrm>
            <a:off x="348103" y="1314243"/>
            <a:ext cx="8447794" cy="345479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1"/>
          <p:cNvSpPr txBox="1">
            <a:spLocks noGrp="1"/>
          </p:cNvSpPr>
          <p:nvPr>
            <p:ph type="title"/>
          </p:nvPr>
        </p:nvSpPr>
        <p:spPr>
          <a:prstGeom prst="rect">
            <a:avLst/>
          </a:prstGeom>
        </p:spPr>
        <p:txBody>
          <a:bodyPr/>
          <a:lstStyle/>
          <a:p>
            <a:r>
              <a:rPr dirty="0"/>
              <a:t>Investor Owned Utilities</a:t>
            </a:r>
          </a:p>
        </p:txBody>
      </p:sp>
      <p:sp>
        <p:nvSpPr>
          <p:cNvPr id="162" name="Content Placeholder 2"/>
          <p:cNvSpPr txBox="1">
            <a:spLocks noGrp="1"/>
          </p:cNvSpPr>
          <p:nvPr>
            <p:ph type="body" idx="1"/>
          </p:nvPr>
        </p:nvSpPr>
        <p:spPr>
          <a:xfrm>
            <a:off x="457200" y="1371600"/>
            <a:ext cx="8229600" cy="4892843"/>
          </a:xfrm>
          <a:prstGeom prst="rect">
            <a:avLst/>
          </a:prstGeom>
        </p:spPr>
        <p:txBody>
          <a:bodyPr/>
          <a:lstStyle/>
          <a:p>
            <a:r>
              <a:rPr dirty="0"/>
              <a:t>The Three Pillars</a:t>
            </a:r>
          </a:p>
          <a:p>
            <a:pPr marL="742950" lvl="1" indent="-285750">
              <a:spcBef>
                <a:spcPts val="500"/>
              </a:spcBef>
              <a:defRPr sz="2400"/>
            </a:pPr>
            <a:r>
              <a:rPr dirty="0"/>
              <a:t>Corporation</a:t>
            </a:r>
          </a:p>
          <a:p>
            <a:pPr marL="1143000" lvl="2" indent="-228600">
              <a:spcBef>
                <a:spcPts val="400"/>
              </a:spcBef>
              <a:defRPr sz="2000"/>
            </a:pPr>
            <a:r>
              <a:rPr dirty="0"/>
              <a:t>Mostly Employees is what we are talking about</a:t>
            </a:r>
          </a:p>
          <a:p>
            <a:pPr marL="1600200" lvl="3" indent="-228600">
              <a:spcBef>
                <a:spcPts val="400"/>
              </a:spcBef>
              <a:defRPr sz="2000"/>
            </a:pPr>
            <a:r>
              <a:rPr dirty="0"/>
              <a:t>The “Stewards”</a:t>
            </a:r>
          </a:p>
          <a:p>
            <a:pPr marL="742950" lvl="1" indent="-285750">
              <a:spcBef>
                <a:spcPts val="500"/>
              </a:spcBef>
              <a:defRPr sz="2400"/>
            </a:pPr>
            <a:r>
              <a:rPr dirty="0"/>
              <a:t>Share holders</a:t>
            </a:r>
          </a:p>
          <a:p>
            <a:pPr marL="1143000" lvl="2" indent="-228600">
              <a:spcBef>
                <a:spcPts val="400"/>
              </a:spcBef>
              <a:defRPr sz="2000"/>
            </a:pPr>
            <a:r>
              <a:rPr dirty="0"/>
              <a:t>Up fronted the capital</a:t>
            </a:r>
          </a:p>
          <a:p>
            <a:pPr marL="1600200" lvl="3" indent="-228600">
              <a:spcBef>
                <a:spcPts val="400"/>
              </a:spcBef>
              <a:defRPr sz="2000"/>
            </a:pPr>
            <a:r>
              <a:rPr dirty="0"/>
              <a:t>Shares (equity)</a:t>
            </a:r>
          </a:p>
          <a:p>
            <a:pPr marL="1600200" lvl="3" indent="-228600">
              <a:spcBef>
                <a:spcPts val="400"/>
              </a:spcBef>
              <a:defRPr sz="2000"/>
            </a:pPr>
            <a:r>
              <a:rPr dirty="0"/>
              <a:t>And “guarantee” loan repayments</a:t>
            </a:r>
          </a:p>
          <a:p>
            <a:pPr marL="742950" lvl="1" indent="-285750">
              <a:spcBef>
                <a:spcPts val="500"/>
              </a:spcBef>
              <a:defRPr sz="2400"/>
            </a:pPr>
            <a:r>
              <a:rPr dirty="0"/>
              <a:t>Ratepayers (i.e. customers)</a:t>
            </a:r>
          </a:p>
          <a:p>
            <a:pPr marL="1143000" lvl="2" indent="-228600">
              <a:spcBef>
                <a:spcPts val="400"/>
              </a:spcBef>
              <a:defRPr sz="2000"/>
            </a:pPr>
            <a:r>
              <a:rPr dirty="0"/>
              <a:t>Pay for it all</a:t>
            </a:r>
          </a:p>
          <a:p>
            <a:pPr marL="1600200" lvl="3" indent="-228600">
              <a:spcBef>
                <a:spcPts val="400"/>
              </a:spcBef>
              <a:defRPr sz="2000"/>
            </a:pPr>
            <a:r>
              <a:rPr dirty="0"/>
              <a:t>Safeguarded by elected officials and regulators</a:t>
            </a:r>
          </a:p>
          <a:p>
            <a:pPr marL="2057400" lvl="4" indent="-228600">
              <a:spcBef>
                <a:spcPts val="400"/>
              </a:spcBef>
              <a:defRPr sz="2000"/>
            </a:pPr>
            <a:r>
              <a:rPr dirty="0"/>
              <a:t>Always a commission somewhere</a:t>
            </a:r>
          </a:p>
        </p:txBody>
      </p:sp>
      <p:sp>
        <p:nvSpPr>
          <p:cNvPr id="163"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itle 1"/>
          <p:cNvSpPr txBox="1">
            <a:spLocks noGrp="1"/>
          </p:cNvSpPr>
          <p:nvPr>
            <p:ph type="title"/>
          </p:nvPr>
        </p:nvSpPr>
        <p:spPr>
          <a:prstGeom prst="rect">
            <a:avLst/>
          </a:prstGeom>
        </p:spPr>
        <p:txBody>
          <a:bodyPr/>
          <a:lstStyle/>
          <a:p>
            <a:r>
              <a:rPr dirty="0"/>
              <a:t>Sunk Costs (or…It’s in Rates)</a:t>
            </a:r>
          </a:p>
        </p:txBody>
      </p:sp>
      <p:sp>
        <p:nvSpPr>
          <p:cNvPr id="175" name="Content Placeholder 2"/>
          <p:cNvSpPr txBox="1">
            <a:spLocks noGrp="1"/>
          </p:cNvSpPr>
          <p:nvPr>
            <p:ph type="body" idx="1"/>
          </p:nvPr>
        </p:nvSpPr>
        <p:spPr>
          <a:xfrm>
            <a:off x="457200" y="1371599"/>
            <a:ext cx="8229600" cy="4997670"/>
          </a:xfrm>
          <a:prstGeom prst="rect">
            <a:avLst/>
          </a:prstGeom>
        </p:spPr>
        <p:txBody>
          <a:bodyPr>
            <a:normAutofit lnSpcReduction="10000"/>
          </a:bodyPr>
          <a:lstStyle/>
          <a:p>
            <a:r>
              <a:rPr dirty="0"/>
              <a:t>A sunk cost is a cost that has already been incurred and cannot be recovered.</a:t>
            </a:r>
            <a:endParaRPr lang="en-US" dirty="0"/>
          </a:p>
          <a:p>
            <a:pPr lvl="1"/>
            <a:r>
              <a:rPr lang="en-US" dirty="0"/>
              <a:t>Mistakes get buried</a:t>
            </a:r>
            <a:r>
              <a:rPr dirty="0"/>
              <a:t> </a:t>
            </a:r>
          </a:p>
          <a:p>
            <a:r>
              <a:rPr dirty="0"/>
              <a:t>A sunk cost differs from future costs that a business may face, such as decisions about inventory purchase costs or product pricing. </a:t>
            </a:r>
          </a:p>
          <a:p>
            <a:r>
              <a:rPr dirty="0"/>
              <a:t>Sunk costs (past costs) are excluded from future business decisions because the cost will be the same regardless of the outcome of a decision.</a:t>
            </a:r>
            <a:endParaRPr lang="en-US" dirty="0"/>
          </a:p>
          <a:p>
            <a:pPr lvl="1"/>
            <a:r>
              <a:rPr lang="en-US" dirty="0"/>
              <a:t>Again, mistakes can get buried</a:t>
            </a:r>
          </a:p>
          <a:p>
            <a:pPr lvl="2"/>
            <a:r>
              <a:rPr lang="en-US" dirty="0"/>
              <a:t>This is why someone reviews decisions</a:t>
            </a:r>
          </a:p>
          <a:p>
            <a:pPr lvl="2"/>
            <a:endParaRPr dirty="0"/>
          </a:p>
        </p:txBody>
      </p:sp>
      <p:sp>
        <p:nvSpPr>
          <p:cNvPr id="176"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1"/>
          <p:cNvSpPr txBox="1">
            <a:spLocks noGrp="1"/>
          </p:cNvSpPr>
          <p:nvPr>
            <p:ph type="title"/>
          </p:nvPr>
        </p:nvSpPr>
        <p:spPr>
          <a:prstGeom prst="rect">
            <a:avLst/>
          </a:prstGeom>
        </p:spPr>
        <p:txBody>
          <a:bodyPr/>
          <a:lstStyle/>
          <a:p>
            <a:r>
              <a:rPr dirty="0"/>
              <a:t>Art of Planning Talking Points</a:t>
            </a:r>
          </a:p>
        </p:txBody>
      </p:sp>
      <p:sp>
        <p:nvSpPr>
          <p:cNvPr id="170" name="Content Placeholder 2"/>
          <p:cNvSpPr txBox="1">
            <a:spLocks noGrp="1"/>
          </p:cNvSpPr>
          <p:nvPr>
            <p:ph type="body" idx="1"/>
          </p:nvPr>
        </p:nvSpPr>
        <p:spPr>
          <a:xfrm>
            <a:off x="457200" y="1371599"/>
            <a:ext cx="8229600" cy="4323705"/>
          </a:xfrm>
          <a:prstGeom prst="rect">
            <a:avLst/>
          </a:prstGeom>
        </p:spPr>
        <p:txBody>
          <a:bodyPr>
            <a:normAutofit fontScale="85000" lnSpcReduction="20000"/>
          </a:bodyPr>
          <a:lstStyle/>
          <a:p>
            <a:r>
              <a:rPr dirty="0"/>
              <a:t>Know yourself</a:t>
            </a:r>
            <a:r>
              <a:rPr lang="en-US" dirty="0"/>
              <a:t>, know your “enemy”</a:t>
            </a:r>
          </a:p>
          <a:p>
            <a:pPr lvl="1"/>
            <a:r>
              <a:rPr lang="en-US" dirty="0"/>
              <a:t>Understand the philosophy</a:t>
            </a:r>
          </a:p>
          <a:p>
            <a:pPr lvl="2"/>
            <a:r>
              <a:rPr lang="en-US" dirty="0"/>
              <a:t>If you disagree</a:t>
            </a:r>
          </a:p>
          <a:p>
            <a:pPr lvl="3"/>
            <a:r>
              <a:rPr lang="en-US" dirty="0"/>
              <a:t>Change it</a:t>
            </a:r>
          </a:p>
          <a:p>
            <a:pPr lvl="3"/>
            <a:r>
              <a:rPr lang="en-US" dirty="0"/>
              <a:t>Move on</a:t>
            </a:r>
            <a:endParaRPr dirty="0"/>
          </a:p>
          <a:p>
            <a:r>
              <a:rPr dirty="0"/>
              <a:t>Be charming and persuasive</a:t>
            </a:r>
          </a:p>
          <a:p>
            <a:r>
              <a:rPr dirty="0"/>
              <a:t>Modify plans at any time</a:t>
            </a:r>
          </a:p>
          <a:p>
            <a:r>
              <a:rPr dirty="0"/>
              <a:t>Employ only the capable</a:t>
            </a:r>
          </a:p>
          <a:p>
            <a:r>
              <a:rPr dirty="0"/>
              <a:t>Never fall in love with your plans</a:t>
            </a:r>
            <a:endParaRPr lang="en-US" dirty="0"/>
          </a:p>
          <a:p>
            <a:r>
              <a:rPr lang="en-US" dirty="0"/>
              <a:t>Why not the best?</a:t>
            </a:r>
          </a:p>
          <a:p>
            <a:r>
              <a:rPr lang="en-US" dirty="0"/>
              <a:t>And better is the enemy of good enough</a:t>
            </a:r>
            <a:endParaRPr dirty="0"/>
          </a:p>
        </p:txBody>
      </p:sp>
      <p:sp>
        <p:nvSpPr>
          <p:cNvPr id="171"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dirty="0"/>
          </a:p>
        </p:txBody>
      </p:sp>
      <p:pic>
        <p:nvPicPr>
          <p:cNvPr id="172" name="Picture 2" descr="Picture 2"/>
          <p:cNvPicPr>
            <a:picLocks noChangeAspect="1"/>
          </p:cNvPicPr>
          <p:nvPr/>
        </p:nvPicPr>
        <p:blipFill>
          <a:blip r:embed="rId2"/>
          <a:stretch>
            <a:fillRect/>
          </a:stretch>
        </p:blipFill>
        <p:spPr>
          <a:xfrm>
            <a:off x="6085490" y="1722000"/>
            <a:ext cx="2469931" cy="2301976"/>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itle 1"/>
          <p:cNvSpPr txBox="1">
            <a:spLocks noGrp="1"/>
          </p:cNvSpPr>
          <p:nvPr>
            <p:ph type="title"/>
          </p:nvPr>
        </p:nvSpPr>
        <p:spPr>
          <a:prstGeom prst="rect">
            <a:avLst/>
          </a:prstGeom>
        </p:spPr>
        <p:txBody>
          <a:bodyPr/>
          <a:lstStyle/>
          <a:p>
            <a:r>
              <a:rPr lang="en-US" dirty="0"/>
              <a:t>Know Yourself &amp; Know Your ”Enemy”</a:t>
            </a:r>
            <a:endParaRPr dirty="0"/>
          </a:p>
        </p:txBody>
      </p:sp>
      <p:sp>
        <p:nvSpPr>
          <p:cNvPr id="179" name="Content Placeholder 2"/>
          <p:cNvSpPr txBox="1">
            <a:spLocks noGrp="1"/>
          </p:cNvSpPr>
          <p:nvPr>
            <p:ph type="body" idx="1"/>
          </p:nvPr>
        </p:nvSpPr>
        <p:spPr>
          <a:xfrm>
            <a:off x="457200" y="1371599"/>
            <a:ext cx="8229600" cy="4818994"/>
          </a:xfrm>
          <a:prstGeom prst="rect">
            <a:avLst/>
          </a:prstGeom>
        </p:spPr>
        <p:txBody>
          <a:bodyPr>
            <a:normAutofit lnSpcReduction="10000"/>
          </a:bodyPr>
          <a:lstStyle/>
          <a:p>
            <a:r>
              <a:rPr lang="en-US" dirty="0"/>
              <a:t>We are heavily regulated</a:t>
            </a:r>
          </a:p>
          <a:p>
            <a:pPr lvl="1"/>
            <a:r>
              <a:rPr lang="en-US" dirty="0"/>
              <a:t>Do you know the rules that apply to you?</a:t>
            </a:r>
          </a:p>
          <a:p>
            <a:pPr lvl="2"/>
            <a:r>
              <a:rPr lang="en-US" dirty="0"/>
              <a:t>We just saw what prudency was</a:t>
            </a:r>
          </a:p>
          <a:p>
            <a:pPr lvl="3"/>
            <a:r>
              <a:rPr lang="en-US" dirty="0"/>
              <a:t>Defined at the federal level</a:t>
            </a:r>
          </a:p>
          <a:p>
            <a:pPr lvl="1"/>
            <a:r>
              <a:rPr lang="en-US" dirty="0"/>
              <a:t>Federal</a:t>
            </a:r>
          </a:p>
          <a:p>
            <a:pPr lvl="2"/>
            <a:r>
              <a:rPr lang="en-US" dirty="0"/>
              <a:t>FERC and indirectly NERC</a:t>
            </a:r>
          </a:p>
          <a:p>
            <a:pPr lvl="1"/>
            <a:r>
              <a:rPr lang="en-US" dirty="0"/>
              <a:t>State(s)</a:t>
            </a:r>
          </a:p>
          <a:p>
            <a:pPr lvl="2"/>
            <a:r>
              <a:rPr lang="en-US" dirty="0"/>
              <a:t>Commission, ISO, RTO</a:t>
            </a:r>
          </a:p>
          <a:p>
            <a:pPr lvl="1"/>
            <a:r>
              <a:rPr lang="en-US" dirty="0"/>
              <a:t>Local</a:t>
            </a:r>
          </a:p>
          <a:p>
            <a:pPr lvl="2"/>
            <a:r>
              <a:rPr lang="en-US" dirty="0"/>
              <a:t>Franchise service area, etc.</a:t>
            </a:r>
          </a:p>
          <a:p>
            <a:pPr lvl="2"/>
            <a:endParaRPr dirty="0"/>
          </a:p>
        </p:txBody>
      </p:sp>
      <p:sp>
        <p:nvSpPr>
          <p:cNvPr id="180"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dirty="0"/>
          </a:p>
        </p:txBody>
      </p:sp>
      <p:pic>
        <p:nvPicPr>
          <p:cNvPr id="3" name="Picture 2" descr="Toothless Girl Defeats Gov't&#10;">
            <a:hlinkClick r:id="rId2"/>
            <a:extLst>
              <a:ext uri="{FF2B5EF4-FFF2-40B4-BE49-F238E27FC236}">
                <a16:creationId xmlns:a16="http://schemas.microsoft.com/office/drawing/2014/main" id="{236B7CA4-D930-6541-8F9C-53778FB124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2635" y="3920287"/>
            <a:ext cx="2599558" cy="1770949"/>
          </a:xfrm>
          <a:prstGeom prst="rect">
            <a:avLst/>
          </a:prstGeom>
        </p:spPr>
      </p:pic>
      <p:sp>
        <p:nvSpPr>
          <p:cNvPr id="5" name="TextBox 4">
            <a:extLst>
              <a:ext uri="{FF2B5EF4-FFF2-40B4-BE49-F238E27FC236}">
                <a16:creationId xmlns:a16="http://schemas.microsoft.com/office/drawing/2014/main" id="{F8096A3A-98BA-CA42-88DC-87EBF70D7B31}"/>
              </a:ext>
            </a:extLst>
          </p:cNvPr>
          <p:cNvSpPr txBox="1"/>
          <p:nvPr/>
        </p:nvSpPr>
        <p:spPr>
          <a:xfrm>
            <a:off x="6232635" y="3193157"/>
            <a:ext cx="249042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332C2C"/>
                </a:solidFill>
                <a:effectLst/>
                <a:uFillTx/>
                <a:latin typeface="Times New Roman"/>
                <a:ea typeface="Times New Roman"/>
                <a:cs typeface="Times New Roman"/>
                <a:sym typeface="Times New Roman"/>
              </a:rPr>
              <a:t>This lovely child crushed </a:t>
            </a:r>
          </a:p>
          <a:p>
            <a:pPr marL="0" marR="0" indent="0" algn="l" defTabSz="457200" rtl="0" fontAlgn="auto" latinLnBrk="0" hangingPunct="0">
              <a:lnSpc>
                <a:spcPct val="100000"/>
              </a:lnSpc>
              <a:spcBef>
                <a:spcPts val="0"/>
              </a:spcBef>
              <a:spcAft>
                <a:spcPts val="0"/>
              </a:spcAft>
              <a:buClrTx/>
              <a:buSzTx/>
              <a:buFontTx/>
              <a:buNone/>
              <a:tabLst/>
            </a:pPr>
            <a:r>
              <a:rPr lang="en-US" i="1" dirty="0"/>
              <a:t>the federal government</a:t>
            </a:r>
            <a:endParaRPr kumimoji="0" lang="en-US" sz="1800" b="0" i="1" u="none" strike="noStrike" cap="none" spc="0" normalizeH="0" baseline="0" dirty="0">
              <a:ln>
                <a:noFill/>
              </a:ln>
              <a:solidFill>
                <a:srgbClr val="332C2C"/>
              </a:solidFill>
              <a:effectLst/>
              <a:uFillTx/>
              <a:latin typeface="Times New Roman"/>
              <a:ea typeface="Times New Roman"/>
              <a:cs typeface="Times New Roman"/>
              <a:sym typeface="Times New Roman"/>
            </a:endParaRPr>
          </a:p>
        </p:txBody>
      </p:sp>
      <p:sp>
        <p:nvSpPr>
          <p:cNvPr id="9" name="TextBox 8">
            <a:extLst>
              <a:ext uri="{FF2B5EF4-FFF2-40B4-BE49-F238E27FC236}">
                <a16:creationId xmlns:a16="http://schemas.microsoft.com/office/drawing/2014/main" id="{2B1E2F62-31A5-3E4C-88B0-353C4D562391}"/>
              </a:ext>
            </a:extLst>
          </p:cNvPr>
          <p:cNvSpPr txBox="1"/>
          <p:nvPr/>
        </p:nvSpPr>
        <p:spPr>
          <a:xfrm>
            <a:off x="6832223" y="5661044"/>
            <a:ext cx="14003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rgbClr val="332C2C"/>
                </a:solidFill>
                <a:effectLst/>
                <a:uFillTx/>
                <a:latin typeface="Times New Roman"/>
                <a:ea typeface="Times New Roman"/>
                <a:cs typeface="Times New Roman"/>
                <a:sym typeface="Times New Roman"/>
              </a:rPr>
              <a:t>Click the Pic!</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6ED6-47F6-DE41-9C57-10B39B537C5A}"/>
              </a:ext>
            </a:extLst>
          </p:cNvPr>
          <p:cNvSpPr>
            <a:spLocks noGrp="1"/>
          </p:cNvSpPr>
          <p:nvPr>
            <p:ph type="title"/>
          </p:nvPr>
        </p:nvSpPr>
        <p:spPr/>
        <p:txBody>
          <a:bodyPr/>
          <a:lstStyle/>
          <a:p>
            <a:r>
              <a:rPr lang="en-US" dirty="0"/>
              <a:t>Charming and Persuasive</a:t>
            </a:r>
          </a:p>
        </p:txBody>
      </p:sp>
      <p:sp>
        <p:nvSpPr>
          <p:cNvPr id="3" name="Text Placeholder 2">
            <a:extLst>
              <a:ext uri="{FF2B5EF4-FFF2-40B4-BE49-F238E27FC236}">
                <a16:creationId xmlns:a16="http://schemas.microsoft.com/office/drawing/2014/main" id="{962CE5DA-F758-3242-AF75-7D9F7ED8C1CD}"/>
              </a:ext>
            </a:extLst>
          </p:cNvPr>
          <p:cNvSpPr>
            <a:spLocks noGrp="1"/>
          </p:cNvSpPr>
          <p:nvPr>
            <p:ph type="body" idx="1"/>
          </p:nvPr>
        </p:nvSpPr>
        <p:spPr/>
        <p:txBody>
          <a:bodyPr/>
          <a:lstStyle/>
          <a:p>
            <a:r>
              <a:rPr lang="en-US" dirty="0"/>
              <a:t>You decide!</a:t>
            </a:r>
          </a:p>
        </p:txBody>
      </p:sp>
      <p:pic>
        <p:nvPicPr>
          <p:cNvPr id="4" name="Picture 3">
            <a:extLst>
              <a:ext uri="{FF2B5EF4-FFF2-40B4-BE49-F238E27FC236}">
                <a16:creationId xmlns:a16="http://schemas.microsoft.com/office/drawing/2014/main" id="{AB126BD0-83B6-1142-B83E-016858449F24}"/>
              </a:ext>
            </a:extLst>
          </p:cNvPr>
          <p:cNvPicPr>
            <a:picLocks noChangeAspect="1"/>
          </p:cNvPicPr>
          <p:nvPr/>
        </p:nvPicPr>
        <p:blipFill>
          <a:blip r:embed="rId2"/>
          <a:stretch>
            <a:fillRect/>
          </a:stretch>
        </p:blipFill>
        <p:spPr>
          <a:xfrm>
            <a:off x="899459" y="1874370"/>
            <a:ext cx="4064000" cy="2768600"/>
          </a:xfrm>
          <a:prstGeom prst="rect">
            <a:avLst/>
          </a:prstGeom>
        </p:spPr>
      </p:pic>
      <p:sp>
        <p:nvSpPr>
          <p:cNvPr id="7" name="TextBox 6">
            <a:extLst>
              <a:ext uri="{FF2B5EF4-FFF2-40B4-BE49-F238E27FC236}">
                <a16:creationId xmlns:a16="http://schemas.microsoft.com/office/drawing/2014/main" id="{585D63C8-C8ED-0747-84E2-1A0491FDDCD1}"/>
              </a:ext>
            </a:extLst>
          </p:cNvPr>
          <p:cNvSpPr txBox="1"/>
          <p:nvPr/>
        </p:nvSpPr>
        <p:spPr>
          <a:xfrm>
            <a:off x="5504329" y="2361507"/>
            <a:ext cx="29520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332C2C"/>
                </a:solidFill>
                <a:effectLst/>
                <a:uFillTx/>
                <a:latin typeface="Times New Roman"/>
                <a:ea typeface="Times New Roman"/>
                <a:cs typeface="Times New Roman"/>
                <a:sym typeface="Times New Roman"/>
              </a:rPr>
              <a:t>BPA PM looks ill…poor Mark</a:t>
            </a:r>
          </a:p>
        </p:txBody>
      </p:sp>
      <p:pic>
        <p:nvPicPr>
          <p:cNvPr id="8" name="Picture 7">
            <a:extLst>
              <a:ext uri="{FF2B5EF4-FFF2-40B4-BE49-F238E27FC236}">
                <a16:creationId xmlns:a16="http://schemas.microsoft.com/office/drawing/2014/main" id="{B743ED81-129F-AA46-AE08-19448B294A6B}"/>
              </a:ext>
            </a:extLst>
          </p:cNvPr>
          <p:cNvPicPr>
            <a:picLocks noChangeAspect="1"/>
          </p:cNvPicPr>
          <p:nvPr/>
        </p:nvPicPr>
        <p:blipFill>
          <a:blip r:embed="rId3"/>
          <a:stretch>
            <a:fillRect/>
          </a:stretch>
        </p:blipFill>
        <p:spPr>
          <a:xfrm>
            <a:off x="5268313" y="2730837"/>
            <a:ext cx="3490205" cy="3221728"/>
          </a:xfrm>
          <a:prstGeom prst="rect">
            <a:avLst/>
          </a:prstGeom>
        </p:spPr>
      </p:pic>
    </p:spTree>
    <p:extLst>
      <p:ext uri="{BB962C8B-B14F-4D97-AF65-F5344CB8AC3E}">
        <p14:creationId xmlns:p14="http://schemas.microsoft.com/office/powerpoint/2010/main" val="12857674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D51F-58CC-9840-B98E-E7B9FBE1DDC6}"/>
              </a:ext>
            </a:extLst>
          </p:cNvPr>
          <p:cNvSpPr>
            <a:spLocks noGrp="1"/>
          </p:cNvSpPr>
          <p:nvPr>
            <p:ph type="title"/>
          </p:nvPr>
        </p:nvSpPr>
        <p:spPr/>
        <p:txBody>
          <a:bodyPr/>
          <a:lstStyle/>
          <a:p>
            <a:r>
              <a:rPr lang="en-US" dirty="0"/>
              <a:t>The Real Enemy (bye bye PDCI)</a:t>
            </a:r>
          </a:p>
        </p:txBody>
      </p:sp>
      <p:pic>
        <p:nvPicPr>
          <p:cNvPr id="5" name="Picture 4">
            <a:extLst>
              <a:ext uri="{FF2B5EF4-FFF2-40B4-BE49-F238E27FC236}">
                <a16:creationId xmlns:a16="http://schemas.microsoft.com/office/drawing/2014/main" id="{F583EB9F-A724-3243-876B-B5239B7D900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7045"/>
          <a:stretch/>
        </p:blipFill>
        <p:spPr>
          <a:xfrm>
            <a:off x="277906" y="912518"/>
            <a:ext cx="8606117" cy="5694471"/>
          </a:xfrm>
          <a:prstGeom prst="rect">
            <a:avLst/>
          </a:prstGeom>
        </p:spPr>
      </p:pic>
    </p:spTree>
    <p:extLst>
      <p:ext uri="{BB962C8B-B14F-4D97-AF65-F5344CB8AC3E}">
        <p14:creationId xmlns:p14="http://schemas.microsoft.com/office/powerpoint/2010/main" val="404632902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88D-BE30-854B-B76C-E2288A011E0D}"/>
              </a:ext>
            </a:extLst>
          </p:cNvPr>
          <p:cNvSpPr>
            <a:spLocks noGrp="1"/>
          </p:cNvSpPr>
          <p:nvPr>
            <p:ph type="title"/>
          </p:nvPr>
        </p:nvSpPr>
        <p:spPr/>
        <p:txBody>
          <a:bodyPr/>
          <a:lstStyle/>
          <a:p>
            <a:r>
              <a:rPr lang="en-US" dirty="0"/>
              <a:t>Federal Energy Regulatory Commission</a:t>
            </a:r>
          </a:p>
        </p:txBody>
      </p:sp>
      <p:sp>
        <p:nvSpPr>
          <p:cNvPr id="3" name="Text Placeholder 2">
            <a:extLst>
              <a:ext uri="{FF2B5EF4-FFF2-40B4-BE49-F238E27FC236}">
                <a16:creationId xmlns:a16="http://schemas.microsoft.com/office/drawing/2014/main" id="{5DD2F19A-B37E-A542-8FEC-6566E641AB26}"/>
              </a:ext>
            </a:extLst>
          </p:cNvPr>
          <p:cNvSpPr>
            <a:spLocks noGrp="1"/>
          </p:cNvSpPr>
          <p:nvPr>
            <p:ph type="body" idx="1"/>
          </p:nvPr>
        </p:nvSpPr>
        <p:spPr/>
        <p:txBody>
          <a:bodyPr/>
          <a:lstStyle/>
          <a:p>
            <a:r>
              <a:rPr lang="en-US" dirty="0"/>
              <a:t>Empowered by the Congress (</a:t>
            </a:r>
            <a:r>
              <a:rPr lang="en-US" i="1" dirty="0"/>
              <a:t>We, the People</a:t>
            </a:r>
            <a:r>
              <a:rPr lang="en-US" dirty="0"/>
              <a:t>)</a:t>
            </a:r>
          </a:p>
          <a:p>
            <a:pPr lvl="1"/>
            <a:r>
              <a:rPr lang="en-US" dirty="0"/>
              <a:t>Until 2005 mostly commercial focus</a:t>
            </a:r>
          </a:p>
          <a:p>
            <a:pPr lvl="2"/>
            <a:r>
              <a:rPr lang="en-US" dirty="0"/>
              <a:t>Interstate commerce clause</a:t>
            </a:r>
          </a:p>
          <a:p>
            <a:pPr lvl="2"/>
            <a:r>
              <a:rPr lang="en-US" dirty="0"/>
              <a:t>What happened in 2005?</a:t>
            </a:r>
          </a:p>
          <a:p>
            <a:pPr lvl="3"/>
            <a:r>
              <a:rPr lang="en-US" dirty="0"/>
              <a:t>It actually happened in 2003…</a:t>
            </a:r>
          </a:p>
        </p:txBody>
      </p:sp>
    </p:spTree>
    <p:extLst>
      <p:ext uri="{BB962C8B-B14F-4D97-AF65-F5344CB8AC3E}">
        <p14:creationId xmlns:p14="http://schemas.microsoft.com/office/powerpoint/2010/main" val="12792277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2"/>
          <p:cNvSpPr txBox="1">
            <a:spLocks noGrp="1"/>
          </p:cNvSpPr>
          <p:nvPr>
            <p:ph type="title"/>
          </p:nvPr>
        </p:nvSpPr>
        <p:spPr>
          <a:prstGeom prst="rect">
            <a:avLst/>
          </a:prstGeom>
        </p:spPr>
        <p:txBody>
          <a:bodyPr/>
          <a:lstStyle/>
          <a:p>
            <a:r>
              <a:rPr dirty="0"/>
              <a:t>Resume…</a:t>
            </a:r>
          </a:p>
        </p:txBody>
      </p:sp>
      <p:sp>
        <p:nvSpPr>
          <p:cNvPr id="107" name="Rectangle 3"/>
          <p:cNvSpPr txBox="1">
            <a:spLocks noGrp="1"/>
          </p:cNvSpPr>
          <p:nvPr>
            <p:ph type="body" idx="1"/>
          </p:nvPr>
        </p:nvSpPr>
        <p:spPr>
          <a:xfrm>
            <a:off x="1291388" y="1335288"/>
            <a:ext cx="7217231" cy="5159450"/>
          </a:xfrm>
          <a:prstGeom prst="rect">
            <a:avLst/>
          </a:prstGeom>
        </p:spPr>
        <p:txBody>
          <a:bodyPr>
            <a:normAutofit fontScale="77500" lnSpcReduction="20000"/>
          </a:bodyPr>
          <a:lstStyle/>
          <a:p>
            <a:pPr marL="742950" lvl="1" indent="-285750">
              <a:spcBef>
                <a:spcPts val="500"/>
              </a:spcBef>
              <a:defRPr sz="2400"/>
            </a:pPr>
            <a:r>
              <a:rPr lang="en-US" dirty="0"/>
              <a:t>Trina Solar</a:t>
            </a:r>
          </a:p>
          <a:p>
            <a:pPr marL="1186814" lvl="2" indent="-285750">
              <a:spcBef>
                <a:spcPts val="500"/>
              </a:spcBef>
              <a:defRPr sz="2400"/>
            </a:pPr>
            <a:r>
              <a:rPr lang="en-US" dirty="0"/>
              <a:t>Senior Manager Transmission and Interconnection</a:t>
            </a:r>
          </a:p>
          <a:p>
            <a:pPr marL="742950" lvl="1" indent="-285750">
              <a:spcBef>
                <a:spcPts val="500"/>
              </a:spcBef>
              <a:defRPr sz="2400"/>
            </a:pPr>
            <a:r>
              <a:rPr lang="en-US" dirty="0"/>
              <a:t>Grant County PUD</a:t>
            </a:r>
          </a:p>
          <a:p>
            <a:pPr marL="1186814" lvl="2" indent="-285750">
              <a:spcBef>
                <a:spcPts val="500"/>
              </a:spcBef>
              <a:defRPr sz="2400"/>
            </a:pPr>
            <a:r>
              <a:rPr lang="en-US" dirty="0"/>
              <a:t>Principal Planner</a:t>
            </a:r>
          </a:p>
          <a:p>
            <a:pPr marL="742950" lvl="1" indent="-285750">
              <a:spcBef>
                <a:spcPts val="500"/>
              </a:spcBef>
              <a:defRPr sz="2400"/>
            </a:pPr>
            <a:r>
              <a:rPr lang="en-US" dirty="0"/>
              <a:t>Power System Consultants</a:t>
            </a:r>
          </a:p>
          <a:p>
            <a:pPr marL="1186814" lvl="2" indent="-285750">
              <a:spcBef>
                <a:spcPts val="500"/>
              </a:spcBef>
              <a:defRPr sz="2400"/>
            </a:pPr>
            <a:r>
              <a:rPr lang="en-US" dirty="0"/>
              <a:t>Technical Director</a:t>
            </a:r>
          </a:p>
          <a:p>
            <a:pPr marL="742950" lvl="1" indent="-285750">
              <a:spcBef>
                <a:spcPts val="500"/>
              </a:spcBef>
              <a:defRPr sz="2400"/>
            </a:pPr>
            <a:r>
              <a:rPr dirty="0" err="1"/>
              <a:t>Avista</a:t>
            </a:r>
            <a:r>
              <a:rPr dirty="0"/>
              <a:t> Corporation</a:t>
            </a:r>
            <a:endParaRPr lang="en-US" dirty="0"/>
          </a:p>
          <a:p>
            <a:pPr marL="1143000" lvl="2" indent="-228600">
              <a:spcBef>
                <a:spcPts val="400"/>
              </a:spcBef>
              <a:defRPr sz="2000"/>
            </a:pPr>
            <a:r>
              <a:rPr lang="en-US" sz="2400" dirty="0"/>
              <a:t>Senior Power Systems Consultant</a:t>
            </a:r>
          </a:p>
          <a:p>
            <a:pPr marL="699136" lvl="1" indent="-228600">
              <a:spcBef>
                <a:spcPts val="400"/>
              </a:spcBef>
              <a:defRPr sz="2000"/>
            </a:pPr>
            <a:r>
              <a:rPr sz="2400" dirty="0"/>
              <a:t>Utility System Efficiencies</a:t>
            </a:r>
          </a:p>
          <a:p>
            <a:pPr marL="1143000" lvl="2" indent="-228600">
              <a:spcBef>
                <a:spcPts val="400"/>
              </a:spcBef>
              <a:defRPr sz="2000"/>
            </a:pPr>
            <a:r>
              <a:rPr dirty="0"/>
              <a:t>Senior Power Systems Analyst</a:t>
            </a:r>
          </a:p>
          <a:p>
            <a:pPr marL="742950" lvl="1" indent="-285750">
              <a:spcBef>
                <a:spcPts val="500"/>
              </a:spcBef>
              <a:defRPr sz="2400"/>
            </a:pPr>
            <a:r>
              <a:rPr dirty="0"/>
              <a:t>The Bonneville Power Administration</a:t>
            </a:r>
          </a:p>
          <a:p>
            <a:pPr marL="1143000" lvl="2" indent="-228600">
              <a:spcBef>
                <a:spcPts val="400"/>
              </a:spcBef>
              <a:defRPr sz="2000"/>
            </a:pPr>
            <a:r>
              <a:rPr dirty="0"/>
              <a:t>Senior Engineer, System Operations</a:t>
            </a:r>
          </a:p>
          <a:p>
            <a:pPr marL="742950" lvl="1" indent="-285750">
              <a:spcBef>
                <a:spcPts val="500"/>
              </a:spcBef>
              <a:defRPr sz="2400"/>
            </a:pPr>
            <a:r>
              <a:rPr dirty="0"/>
              <a:t>The Joint Warfare Analysis Center</a:t>
            </a:r>
          </a:p>
          <a:p>
            <a:pPr marL="1143000" lvl="2" indent="-228600">
              <a:spcBef>
                <a:spcPts val="400"/>
              </a:spcBef>
              <a:defRPr sz="2000"/>
            </a:pPr>
            <a:r>
              <a:rPr dirty="0"/>
              <a:t>EP Senior Analyst, PACOM Chief of Targets</a:t>
            </a:r>
          </a:p>
          <a:p>
            <a:pPr marL="1143000" lvl="2" indent="-228600">
              <a:spcBef>
                <a:spcPts val="400"/>
              </a:spcBef>
              <a:defRPr sz="2000"/>
            </a:pPr>
            <a:r>
              <a:rPr dirty="0"/>
              <a:t>Special Technical Operations Action Officer</a:t>
            </a:r>
          </a:p>
          <a:p>
            <a:pPr marL="742950" lvl="1" indent="-285750">
              <a:spcBef>
                <a:spcPts val="500"/>
              </a:spcBef>
              <a:defRPr sz="2400"/>
            </a:pPr>
            <a:r>
              <a:rPr dirty="0"/>
              <a:t>Nuclear Navy (Attack Submarines)</a:t>
            </a:r>
          </a:p>
          <a:p>
            <a:pPr marL="1143000" lvl="2" indent="-228600">
              <a:spcBef>
                <a:spcPts val="400"/>
              </a:spcBef>
              <a:defRPr sz="2000"/>
            </a:pPr>
            <a:r>
              <a:rPr dirty="0"/>
              <a:t>Chief Petty Officer (ETC/SS)</a:t>
            </a:r>
          </a:p>
          <a:p>
            <a:pPr marL="1143000" lvl="2" indent="-228600">
              <a:spcBef>
                <a:spcPts val="400"/>
              </a:spcBef>
              <a:defRPr sz="2000"/>
            </a:pPr>
            <a:r>
              <a:rPr dirty="0"/>
              <a:t>Engineering Watch Supervisor</a:t>
            </a:r>
          </a:p>
        </p:txBody>
      </p:sp>
      <p:pic>
        <p:nvPicPr>
          <p:cNvPr id="108" name="Picture 16" descr="Picture 16"/>
          <p:cNvPicPr>
            <a:picLocks noChangeAspect="1"/>
          </p:cNvPicPr>
          <p:nvPr/>
        </p:nvPicPr>
        <p:blipFill>
          <a:blip r:embed="rId2"/>
          <a:stretch>
            <a:fillRect/>
          </a:stretch>
        </p:blipFill>
        <p:spPr>
          <a:xfrm>
            <a:off x="1034872" y="4594560"/>
            <a:ext cx="656394" cy="656394"/>
          </a:xfrm>
          <a:prstGeom prst="rect">
            <a:avLst/>
          </a:prstGeom>
          <a:ln w="12700">
            <a:miter lim="400000"/>
          </a:ln>
        </p:spPr>
      </p:pic>
      <p:pic>
        <p:nvPicPr>
          <p:cNvPr id="109" name="Picture 3" descr="Picture 3"/>
          <p:cNvPicPr>
            <a:picLocks noChangeAspect="1"/>
          </p:cNvPicPr>
          <p:nvPr/>
        </p:nvPicPr>
        <p:blipFill>
          <a:blip r:embed="rId3"/>
          <a:stretch>
            <a:fillRect/>
          </a:stretch>
        </p:blipFill>
        <p:spPr>
          <a:xfrm>
            <a:off x="1151867" y="4194268"/>
            <a:ext cx="529772" cy="353182"/>
          </a:xfrm>
          <a:prstGeom prst="rect">
            <a:avLst/>
          </a:prstGeom>
          <a:ln w="12700">
            <a:miter lim="400000"/>
          </a:ln>
        </p:spPr>
      </p:pic>
      <p:pic>
        <p:nvPicPr>
          <p:cNvPr id="110" name="Picture 4" descr="Picture 4"/>
          <p:cNvPicPr>
            <a:picLocks noChangeAspect="1"/>
          </p:cNvPicPr>
          <p:nvPr/>
        </p:nvPicPr>
        <p:blipFill>
          <a:blip r:embed="rId4"/>
          <a:stretch>
            <a:fillRect/>
          </a:stretch>
        </p:blipFill>
        <p:spPr>
          <a:xfrm>
            <a:off x="697151" y="3657701"/>
            <a:ext cx="1054713" cy="402873"/>
          </a:xfrm>
          <a:prstGeom prst="rect">
            <a:avLst/>
          </a:prstGeom>
          <a:ln w="12700">
            <a:miter lim="400000"/>
          </a:ln>
        </p:spPr>
      </p:pic>
      <p:pic>
        <p:nvPicPr>
          <p:cNvPr id="111" name="Picture 2" descr="Picture 2"/>
          <p:cNvPicPr>
            <a:picLocks noChangeAspect="1"/>
          </p:cNvPicPr>
          <p:nvPr/>
        </p:nvPicPr>
        <p:blipFill>
          <a:blip r:embed="rId5"/>
          <a:stretch>
            <a:fillRect/>
          </a:stretch>
        </p:blipFill>
        <p:spPr>
          <a:xfrm>
            <a:off x="457200" y="3035916"/>
            <a:ext cx="1337224" cy="328766"/>
          </a:xfrm>
          <a:prstGeom prst="rect">
            <a:avLst/>
          </a:prstGeom>
          <a:ln w="12700">
            <a:miter lim="400000"/>
          </a:ln>
        </p:spPr>
      </p:pic>
      <p:pic>
        <p:nvPicPr>
          <p:cNvPr id="112" name="Picture 15" descr="Picture 15"/>
          <p:cNvPicPr>
            <a:picLocks noChangeAspect="1"/>
          </p:cNvPicPr>
          <p:nvPr/>
        </p:nvPicPr>
        <p:blipFill>
          <a:blip r:embed="rId6"/>
          <a:stretch>
            <a:fillRect/>
          </a:stretch>
        </p:blipFill>
        <p:spPr>
          <a:xfrm>
            <a:off x="1082859" y="5360359"/>
            <a:ext cx="656394" cy="656394"/>
          </a:xfrm>
          <a:prstGeom prst="rect">
            <a:avLst/>
          </a:prstGeom>
          <a:ln w="12700">
            <a:miter lim="400000"/>
          </a:ln>
        </p:spPr>
      </p:pic>
      <p:pic>
        <p:nvPicPr>
          <p:cNvPr id="1026" name="Picture 2" descr="PSC Consulting">
            <a:extLst>
              <a:ext uri="{FF2B5EF4-FFF2-40B4-BE49-F238E27FC236}">
                <a16:creationId xmlns:a16="http://schemas.microsoft.com/office/drawing/2014/main" id="{DD98742B-9D1E-EE3B-2601-B124E9868E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2131" y="2422599"/>
            <a:ext cx="407121" cy="546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extLst>
              <a:ext uri="{FF2B5EF4-FFF2-40B4-BE49-F238E27FC236}">
                <a16:creationId xmlns:a16="http://schemas.microsoft.com/office/drawing/2014/main" id="{734C87AF-E250-FEEE-14C8-18DDE1A207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070" y="1909134"/>
            <a:ext cx="813794" cy="3797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rina Solar">
            <a:extLst>
              <a:ext uri="{FF2B5EF4-FFF2-40B4-BE49-F238E27FC236}">
                <a16:creationId xmlns:a16="http://schemas.microsoft.com/office/drawing/2014/main" id="{86613CD8-450F-8B6F-0DDC-8D655564BC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512" y="1281809"/>
            <a:ext cx="1337224" cy="334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88D-BE30-854B-B76C-E2288A011E0D}"/>
              </a:ext>
            </a:extLst>
          </p:cNvPr>
          <p:cNvSpPr>
            <a:spLocks noGrp="1"/>
          </p:cNvSpPr>
          <p:nvPr>
            <p:ph type="title"/>
          </p:nvPr>
        </p:nvSpPr>
        <p:spPr/>
        <p:txBody>
          <a:bodyPr/>
          <a:lstStyle/>
          <a:p>
            <a:r>
              <a:rPr lang="en-US" dirty="0"/>
              <a:t>Federal Energy Regulatory Commission</a:t>
            </a:r>
          </a:p>
        </p:txBody>
      </p:sp>
      <p:sp>
        <p:nvSpPr>
          <p:cNvPr id="3" name="Text Placeholder 2">
            <a:extLst>
              <a:ext uri="{FF2B5EF4-FFF2-40B4-BE49-F238E27FC236}">
                <a16:creationId xmlns:a16="http://schemas.microsoft.com/office/drawing/2014/main" id="{5DD2F19A-B37E-A542-8FEC-6566E641AB26}"/>
              </a:ext>
            </a:extLst>
          </p:cNvPr>
          <p:cNvSpPr>
            <a:spLocks noGrp="1"/>
          </p:cNvSpPr>
          <p:nvPr>
            <p:ph type="body" idx="1"/>
          </p:nvPr>
        </p:nvSpPr>
        <p:spPr/>
        <p:txBody>
          <a:bodyPr/>
          <a:lstStyle/>
          <a:p>
            <a:r>
              <a:rPr lang="en-US" dirty="0"/>
              <a:t>Empowered by the Congress (</a:t>
            </a:r>
            <a:r>
              <a:rPr lang="en-US" i="1" dirty="0"/>
              <a:t>We, the People</a:t>
            </a:r>
            <a:r>
              <a:rPr lang="en-US" dirty="0"/>
              <a:t>)</a:t>
            </a:r>
          </a:p>
          <a:p>
            <a:pPr lvl="1"/>
            <a:r>
              <a:rPr lang="en-US" dirty="0"/>
              <a:t>Until 2005 mostly commercial focus</a:t>
            </a:r>
          </a:p>
          <a:p>
            <a:pPr lvl="2"/>
            <a:r>
              <a:rPr lang="en-US" dirty="0"/>
              <a:t>Interstate commerce clause</a:t>
            </a:r>
          </a:p>
          <a:p>
            <a:pPr lvl="2"/>
            <a:r>
              <a:rPr lang="en-US" dirty="0"/>
              <a:t>What happened in 2005?</a:t>
            </a:r>
          </a:p>
          <a:p>
            <a:pPr lvl="3"/>
            <a:r>
              <a:rPr lang="en-US" dirty="0"/>
              <a:t>It actually started in 2003…</a:t>
            </a:r>
          </a:p>
          <a:p>
            <a:pPr lvl="3"/>
            <a:r>
              <a:rPr lang="en-US" dirty="0"/>
              <a:t>Energy Policy Act of 2005</a:t>
            </a:r>
          </a:p>
          <a:p>
            <a:pPr lvl="4"/>
            <a:r>
              <a:rPr lang="en-US" dirty="0"/>
              <a:t>Mandatory Reliability Standards</a:t>
            </a:r>
          </a:p>
          <a:p>
            <a:pPr lvl="5"/>
            <a:r>
              <a:rPr lang="en-US" dirty="0"/>
              <a:t>Via NERC</a:t>
            </a:r>
          </a:p>
        </p:txBody>
      </p:sp>
    </p:spTree>
    <p:extLst>
      <p:ext uri="{BB962C8B-B14F-4D97-AF65-F5344CB8AC3E}">
        <p14:creationId xmlns:p14="http://schemas.microsoft.com/office/powerpoint/2010/main" val="59021152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F169-383D-774D-9D23-3BE90C929883}"/>
              </a:ext>
            </a:extLst>
          </p:cNvPr>
          <p:cNvSpPr>
            <a:spLocks noGrp="1"/>
          </p:cNvSpPr>
          <p:nvPr>
            <p:ph type="title"/>
          </p:nvPr>
        </p:nvSpPr>
        <p:spPr/>
        <p:txBody>
          <a:bodyPr/>
          <a:lstStyle/>
          <a:p>
            <a:r>
              <a:rPr lang="en-US" dirty="0"/>
              <a:t>A Rabbit Hole for Deep Background</a:t>
            </a:r>
          </a:p>
        </p:txBody>
      </p:sp>
      <p:sp>
        <p:nvSpPr>
          <p:cNvPr id="3" name="Text Placeholder 2">
            <a:extLst>
              <a:ext uri="{FF2B5EF4-FFF2-40B4-BE49-F238E27FC236}">
                <a16:creationId xmlns:a16="http://schemas.microsoft.com/office/drawing/2014/main" id="{364500A1-09A9-474B-918F-CB9558770B25}"/>
              </a:ext>
            </a:extLst>
          </p:cNvPr>
          <p:cNvSpPr>
            <a:spLocks noGrp="1"/>
          </p:cNvSpPr>
          <p:nvPr>
            <p:ph type="body" idx="1"/>
          </p:nvPr>
        </p:nvSpPr>
        <p:spPr/>
        <p:txBody>
          <a:bodyPr/>
          <a:lstStyle/>
          <a:p>
            <a:r>
              <a:rPr lang="en-US" dirty="0"/>
              <a:t>Credits to Chris Lum (former colleague) for these slides on NERC</a:t>
            </a:r>
          </a:p>
        </p:txBody>
      </p:sp>
      <p:pic>
        <p:nvPicPr>
          <p:cNvPr id="4" name="Picture 3">
            <a:extLst>
              <a:ext uri="{FF2B5EF4-FFF2-40B4-BE49-F238E27FC236}">
                <a16:creationId xmlns:a16="http://schemas.microsoft.com/office/drawing/2014/main" id="{1BD3F32C-642A-2144-9CB7-42C532F8BF7E}"/>
              </a:ext>
            </a:extLst>
          </p:cNvPr>
          <p:cNvPicPr>
            <a:picLocks noChangeAspect="1"/>
          </p:cNvPicPr>
          <p:nvPr/>
        </p:nvPicPr>
        <p:blipFill>
          <a:blip r:embed="rId2"/>
          <a:stretch>
            <a:fillRect/>
          </a:stretch>
        </p:blipFill>
        <p:spPr>
          <a:xfrm>
            <a:off x="0" y="5770689"/>
            <a:ext cx="1056769" cy="1087311"/>
          </a:xfrm>
          <a:prstGeom prst="rect">
            <a:avLst/>
          </a:prstGeom>
        </p:spPr>
      </p:pic>
    </p:spTree>
    <p:extLst>
      <p:ext uri="{BB962C8B-B14F-4D97-AF65-F5344CB8AC3E}">
        <p14:creationId xmlns:p14="http://schemas.microsoft.com/office/powerpoint/2010/main" val="81430956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Race to Illumination	</a:t>
            </a:r>
          </a:p>
        </p:txBody>
      </p:sp>
      <p:pic>
        <p:nvPicPr>
          <p:cNvPr id="2" name="Content Placeholder 1"/>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3967504" y="1449633"/>
            <a:ext cx="4898590" cy="3212014"/>
          </a:xfrm>
        </p:spPr>
      </p:pic>
      <p:sp>
        <p:nvSpPr>
          <p:cNvPr id="3" name="TextBox 2"/>
          <p:cNvSpPr txBox="1"/>
          <p:nvPr/>
        </p:nvSpPr>
        <p:spPr>
          <a:xfrm>
            <a:off x="457200" y="1928589"/>
            <a:ext cx="3614409" cy="3000821"/>
          </a:xfrm>
          <a:prstGeom prst="rect">
            <a:avLst/>
          </a:prstGeom>
          <a:noFill/>
        </p:spPr>
        <p:txBody>
          <a:bodyPr wrap="square" rtlCol="0">
            <a:spAutoFit/>
          </a:bodyPr>
          <a:lstStyle/>
          <a:p>
            <a:pPr marL="214313" indent="-214313">
              <a:buFont typeface="Arial" panose="020B0604020202020204" pitchFamily="34" charset="0"/>
              <a:buChar char="•"/>
            </a:pPr>
            <a:r>
              <a:rPr lang="en-US" dirty="0"/>
              <a:t>The war of the electric currents</a:t>
            </a:r>
          </a:p>
          <a:p>
            <a:pPr lvl="1"/>
            <a:r>
              <a:rPr lang="en-US" sz="1350" dirty="0"/>
              <a:t>-Edison’s proposed DC system (Pearl 	Street Station) 110V </a:t>
            </a:r>
          </a:p>
          <a:p>
            <a:pPr lvl="1"/>
            <a:r>
              <a:rPr lang="en-US" sz="1350" dirty="0"/>
              <a:t>-Tesla’s AC System the bid for 1893 	World Fair in Chicago</a:t>
            </a:r>
          </a:p>
          <a:p>
            <a:pPr lvl="1"/>
            <a:r>
              <a:rPr lang="en-US" sz="1350" dirty="0"/>
              <a:t>-The Niagara Falls Power Project </a:t>
            </a:r>
          </a:p>
          <a:p>
            <a:endParaRPr lang="en-US" dirty="0"/>
          </a:p>
          <a:p>
            <a:pPr marL="214313" indent="-214313">
              <a:buFont typeface="Arial" panose="020B0604020202020204" pitchFamily="34" charset="0"/>
              <a:buChar char="•"/>
            </a:pPr>
            <a:r>
              <a:rPr lang="en-US" dirty="0"/>
              <a:t>Tesla’s AC system won in the end </a:t>
            </a:r>
          </a:p>
          <a:p>
            <a:pPr lvl="1"/>
            <a:r>
              <a:rPr lang="en-US" sz="1350" dirty="0"/>
              <a:t>-The ability for off-site generation</a:t>
            </a:r>
          </a:p>
          <a:p>
            <a:pPr lvl="1"/>
            <a:r>
              <a:rPr lang="en-US" sz="1350" dirty="0"/>
              <a:t>-The ability to change voltage levels </a:t>
            </a:r>
          </a:p>
          <a:p>
            <a:pPr lvl="1"/>
            <a:r>
              <a:rPr lang="en-US" sz="1350" dirty="0"/>
              <a:t>-DC was not as flexible</a:t>
            </a:r>
          </a:p>
          <a:p>
            <a:pPr lvl="1"/>
            <a:endParaRPr lang="en-US" sz="1350" dirty="0"/>
          </a:p>
          <a:p>
            <a:pPr lvl="1"/>
            <a:endParaRPr lang="en-US" sz="1350" dirty="0"/>
          </a:p>
        </p:txBody>
      </p:sp>
      <p:pic>
        <p:nvPicPr>
          <p:cNvPr id="5" name="Picture 4">
            <a:extLst>
              <a:ext uri="{FF2B5EF4-FFF2-40B4-BE49-F238E27FC236}">
                <a16:creationId xmlns:a16="http://schemas.microsoft.com/office/drawing/2014/main" id="{7F9A13DD-B22A-4845-B446-463DE7128D6A}"/>
              </a:ext>
            </a:extLst>
          </p:cNvPr>
          <p:cNvPicPr>
            <a:picLocks noChangeAspect="1"/>
          </p:cNvPicPr>
          <p:nvPr/>
        </p:nvPicPr>
        <p:blipFill>
          <a:blip r:embed="rId4"/>
          <a:stretch>
            <a:fillRect/>
          </a:stretch>
        </p:blipFill>
        <p:spPr>
          <a:xfrm>
            <a:off x="0" y="5770689"/>
            <a:ext cx="1056769" cy="1087311"/>
          </a:xfrm>
          <a:prstGeom prst="rect">
            <a:avLst/>
          </a:prstGeom>
        </p:spPr>
      </p:pic>
    </p:spTree>
    <p:extLst>
      <p:ext uri="{BB962C8B-B14F-4D97-AF65-F5344CB8AC3E}">
        <p14:creationId xmlns:p14="http://schemas.microsoft.com/office/powerpoint/2010/main" val="250382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War of Weird Things…and People</a:t>
            </a:r>
          </a:p>
        </p:txBody>
      </p:sp>
      <p:sp>
        <p:nvSpPr>
          <p:cNvPr id="3" name="Content Placeholder 2"/>
          <p:cNvSpPr>
            <a:spLocks noGrp="1"/>
          </p:cNvSpPr>
          <p:nvPr>
            <p:ph sz="half" idx="1"/>
          </p:nvPr>
        </p:nvSpPr>
        <p:spPr/>
        <p:txBody>
          <a:bodyPr>
            <a:normAutofit fontScale="85000" lnSpcReduction="20000"/>
          </a:bodyPr>
          <a:lstStyle/>
          <a:p>
            <a:r>
              <a:rPr lang="en-US" dirty="0"/>
              <a:t>Tesla was an interesting character </a:t>
            </a:r>
          </a:p>
          <a:p>
            <a:pPr lvl="1"/>
            <a:r>
              <a:rPr lang="en-US" dirty="0"/>
              <a:t>He loved pigeons </a:t>
            </a:r>
          </a:p>
          <a:p>
            <a:pPr lvl="1"/>
            <a:r>
              <a:rPr lang="en-US" dirty="0"/>
              <a:t>He had some interesting practices</a:t>
            </a:r>
          </a:p>
          <a:p>
            <a:r>
              <a:rPr lang="en-US" dirty="0"/>
              <a:t>An interesting invention came out of this “war”</a:t>
            </a:r>
          </a:p>
          <a:p>
            <a:pPr lvl="1"/>
            <a:r>
              <a:rPr lang="en-US" dirty="0"/>
              <a:t>Edison’s public demonstration of AC led to The Electric Chair  </a:t>
            </a:r>
          </a:p>
          <a:p>
            <a:pPr lvl="1"/>
            <a:r>
              <a:rPr lang="en-US" dirty="0"/>
              <a:t>The term “Westinghoused” </a:t>
            </a:r>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5481293" y="1766019"/>
            <a:ext cx="1887100" cy="2075162"/>
          </a:xfr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31016" y="3887674"/>
            <a:ext cx="1794272" cy="1794272"/>
          </a:xfrm>
          <a:prstGeom prst="rect">
            <a:avLst/>
          </a:prstGeom>
        </p:spPr>
      </p:pic>
      <p:pic>
        <p:nvPicPr>
          <p:cNvPr id="7" name="Picture 6">
            <a:extLst>
              <a:ext uri="{FF2B5EF4-FFF2-40B4-BE49-F238E27FC236}">
                <a16:creationId xmlns:a16="http://schemas.microsoft.com/office/drawing/2014/main" id="{8133D625-5E05-1248-8413-D6D315230D5C}"/>
              </a:ext>
            </a:extLst>
          </p:cNvPr>
          <p:cNvPicPr>
            <a:picLocks noChangeAspect="1"/>
          </p:cNvPicPr>
          <p:nvPr/>
        </p:nvPicPr>
        <p:blipFill>
          <a:blip r:embed="rId5"/>
          <a:stretch>
            <a:fillRect/>
          </a:stretch>
        </p:blipFill>
        <p:spPr>
          <a:xfrm>
            <a:off x="0" y="5770689"/>
            <a:ext cx="1056769" cy="1087311"/>
          </a:xfrm>
          <a:prstGeom prst="rect">
            <a:avLst/>
          </a:prstGeom>
        </p:spPr>
      </p:pic>
    </p:spTree>
    <p:extLst>
      <p:ext uri="{BB962C8B-B14F-4D97-AF65-F5344CB8AC3E}">
        <p14:creationId xmlns:p14="http://schemas.microsoft.com/office/powerpoint/2010/main" val="162983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Time Line </a:t>
            </a:r>
          </a:p>
        </p:txBody>
      </p:sp>
      <p:graphicFrame>
        <p:nvGraphicFramePr>
          <p:cNvPr id="5" name="Diagram 4"/>
          <p:cNvGraphicFramePr/>
          <p:nvPr/>
        </p:nvGraphicFramePr>
        <p:xfrm>
          <a:off x="1323803" y="985297"/>
          <a:ext cx="6552506" cy="37124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485900" y="2817340"/>
            <a:ext cx="1864130" cy="3208571"/>
          </a:xfrm>
          <a:prstGeom prst="rect">
            <a:avLst/>
          </a:prstGeom>
          <a:noFill/>
        </p:spPr>
        <p:txBody>
          <a:bodyPr wrap="square" rtlCol="0">
            <a:spAutoFit/>
          </a:bodyPr>
          <a:lstStyle/>
          <a:p>
            <a:pPr marL="214313" indent="-214313">
              <a:buFont typeface="Arial" panose="020B0604020202020204" pitchFamily="34" charset="0"/>
              <a:buChar char="•"/>
            </a:pPr>
            <a:r>
              <a:rPr lang="en-US" sz="1350" dirty="0"/>
              <a:t>Small AC and DC systems were constructed in dense areas </a:t>
            </a:r>
          </a:p>
          <a:p>
            <a:pPr marL="214313" indent="-214313">
              <a:buFont typeface="Arial" panose="020B0604020202020204" pitchFamily="34" charset="0"/>
              <a:buChar char="•"/>
            </a:pPr>
            <a:r>
              <a:rPr lang="en-US" sz="1350" dirty="0"/>
              <a:t>By 1920’s, nearly every city had a single utility. </a:t>
            </a:r>
          </a:p>
          <a:p>
            <a:pPr marL="214313" indent="-214313">
              <a:buFont typeface="Arial" panose="020B0604020202020204" pitchFamily="34" charset="0"/>
              <a:buChar char="•"/>
            </a:pPr>
            <a:r>
              <a:rPr lang="en-US" sz="1350" dirty="0"/>
              <a:t>FPC formed in 1920’s</a:t>
            </a:r>
          </a:p>
          <a:p>
            <a:pPr marL="214313" indent="-214313">
              <a:buFont typeface="Arial" panose="020B0604020202020204" pitchFamily="34" charset="0"/>
              <a:buChar char="•"/>
            </a:pPr>
            <a:r>
              <a:rPr lang="en-US" sz="1350" dirty="0"/>
              <a:t>Vertical Integration</a:t>
            </a:r>
          </a:p>
          <a:p>
            <a:pPr marL="214313" indent="-214313">
              <a:buFont typeface="Arial" panose="020B0604020202020204" pitchFamily="34" charset="0"/>
              <a:buChar char="•"/>
            </a:pPr>
            <a:r>
              <a:rPr lang="en-US" sz="1350" dirty="0"/>
              <a:t>By 1940 all states formed regulatory commissions </a:t>
            </a:r>
          </a:p>
          <a:p>
            <a:endParaRPr lang="en-US" sz="1350" dirty="0"/>
          </a:p>
          <a:p>
            <a:endParaRPr lang="en-US" sz="1350" dirty="0"/>
          </a:p>
        </p:txBody>
      </p:sp>
      <p:sp>
        <p:nvSpPr>
          <p:cNvPr id="9" name="TextBox 8"/>
          <p:cNvSpPr txBox="1"/>
          <p:nvPr/>
        </p:nvSpPr>
        <p:spPr>
          <a:xfrm>
            <a:off x="3639935" y="2817342"/>
            <a:ext cx="1864130" cy="2793072"/>
          </a:xfrm>
          <a:prstGeom prst="rect">
            <a:avLst/>
          </a:prstGeom>
          <a:noFill/>
        </p:spPr>
        <p:txBody>
          <a:bodyPr wrap="square" rtlCol="0">
            <a:spAutoFit/>
          </a:bodyPr>
          <a:lstStyle/>
          <a:p>
            <a:pPr marL="214313" indent="-214313">
              <a:buFont typeface="Arial" panose="020B0604020202020204" pitchFamily="34" charset="0"/>
              <a:buChar char="•"/>
            </a:pPr>
            <a:r>
              <a:rPr lang="en-US" sz="1350" dirty="0"/>
              <a:t>Utilities begin to interconnect systems in regions</a:t>
            </a:r>
          </a:p>
          <a:p>
            <a:pPr marL="214313" indent="-214313">
              <a:buFont typeface="Arial" panose="020B0604020202020204" pitchFamily="34" charset="0"/>
              <a:buChar char="•"/>
            </a:pPr>
            <a:r>
              <a:rPr lang="en-US" sz="1350" dirty="0"/>
              <a:t>Larger generation requirements led to new power plants </a:t>
            </a:r>
          </a:p>
          <a:p>
            <a:pPr marL="214313" indent="-214313">
              <a:buFont typeface="Arial" panose="020B0604020202020204" pitchFamily="34" charset="0"/>
              <a:buChar char="•"/>
            </a:pPr>
            <a:r>
              <a:rPr lang="en-US" sz="1350" dirty="0"/>
              <a:t>Electrification of rural areas </a:t>
            </a:r>
          </a:p>
          <a:p>
            <a:pPr marL="214313" indent="-214313">
              <a:buFont typeface="Arial" panose="020B0604020202020204" pitchFamily="34" charset="0"/>
              <a:buChar char="•"/>
            </a:pPr>
            <a:r>
              <a:rPr lang="en-US" sz="1350" dirty="0"/>
              <a:t>Fast expansion of “the grid” </a:t>
            </a:r>
          </a:p>
          <a:p>
            <a:endParaRPr lang="en-US" sz="1350" dirty="0"/>
          </a:p>
          <a:p>
            <a:pPr marL="214313" indent="-214313">
              <a:buFont typeface="Arial" panose="020B0604020202020204" pitchFamily="34" charset="0"/>
              <a:buChar char="•"/>
            </a:pPr>
            <a:endParaRPr lang="en-US" sz="1350" dirty="0"/>
          </a:p>
          <a:p>
            <a:pPr marL="214313" indent="-214313">
              <a:buFont typeface="Arial" panose="020B0604020202020204" pitchFamily="34" charset="0"/>
              <a:buChar char="•"/>
            </a:pPr>
            <a:endParaRPr lang="en-US" sz="1350" dirty="0"/>
          </a:p>
        </p:txBody>
      </p:sp>
      <p:sp>
        <p:nvSpPr>
          <p:cNvPr id="10" name="TextBox 9"/>
          <p:cNvSpPr txBox="1"/>
          <p:nvPr/>
        </p:nvSpPr>
        <p:spPr>
          <a:xfrm>
            <a:off x="5793970" y="2817341"/>
            <a:ext cx="1864130" cy="3624069"/>
          </a:xfrm>
          <a:prstGeom prst="rect">
            <a:avLst/>
          </a:prstGeom>
          <a:noFill/>
        </p:spPr>
        <p:txBody>
          <a:bodyPr wrap="square" rtlCol="0">
            <a:spAutoFit/>
          </a:bodyPr>
          <a:lstStyle/>
          <a:p>
            <a:pPr marL="214313" indent="-214313">
              <a:buFont typeface="Arial" panose="020B0604020202020204" pitchFamily="34" charset="0"/>
              <a:buChar char="•"/>
            </a:pPr>
            <a:r>
              <a:rPr lang="en-US" sz="1350" dirty="0"/>
              <a:t>Region-Region links begin </a:t>
            </a:r>
          </a:p>
          <a:p>
            <a:pPr marL="214313" indent="-214313">
              <a:buFont typeface="Arial" panose="020B0604020202020204" pitchFamily="34" charset="0"/>
              <a:buChar char="•"/>
            </a:pPr>
            <a:r>
              <a:rPr lang="en-US" sz="1350" dirty="0"/>
              <a:t>Midwest integrates into a single inter-regional grid </a:t>
            </a:r>
          </a:p>
          <a:p>
            <a:pPr marL="214313" indent="-214313">
              <a:buFont typeface="Arial" panose="020B0604020202020204" pitchFamily="34" charset="0"/>
              <a:buChar char="•"/>
            </a:pPr>
            <a:r>
              <a:rPr lang="en-US" sz="1350" dirty="0"/>
              <a:t>H.E Power on the Columbia River and elsewhere drive network development in the West</a:t>
            </a:r>
          </a:p>
          <a:p>
            <a:pPr marL="214313" indent="-214313">
              <a:buFont typeface="Arial" panose="020B0604020202020204" pitchFamily="34" charset="0"/>
              <a:buChar char="•"/>
            </a:pPr>
            <a:r>
              <a:rPr lang="en-US" sz="1350" dirty="0"/>
              <a:t>No reliability controls to speak of</a:t>
            </a:r>
          </a:p>
          <a:p>
            <a:endParaRPr lang="en-US" sz="1350" dirty="0"/>
          </a:p>
          <a:p>
            <a:endParaRPr lang="en-US" sz="1350" dirty="0"/>
          </a:p>
          <a:p>
            <a:pPr marL="214313" indent="-214313">
              <a:buFont typeface="Arial" panose="020B0604020202020204" pitchFamily="34" charset="0"/>
              <a:buChar char="•"/>
            </a:pPr>
            <a:endParaRPr lang="en-US" sz="1350" dirty="0"/>
          </a:p>
          <a:p>
            <a:pPr marL="214313" indent="-214313">
              <a:buFont typeface="Arial" panose="020B0604020202020204" pitchFamily="34" charset="0"/>
              <a:buChar char="•"/>
            </a:pPr>
            <a:endParaRPr lang="en-US" sz="1350" dirty="0"/>
          </a:p>
        </p:txBody>
      </p:sp>
      <p:pic>
        <p:nvPicPr>
          <p:cNvPr id="8" name="Picture 7">
            <a:extLst>
              <a:ext uri="{FF2B5EF4-FFF2-40B4-BE49-F238E27FC236}">
                <a16:creationId xmlns:a16="http://schemas.microsoft.com/office/drawing/2014/main" id="{603C4E6D-D69F-5D46-A951-06F1331D107B}"/>
              </a:ext>
            </a:extLst>
          </p:cNvPr>
          <p:cNvPicPr>
            <a:picLocks noChangeAspect="1"/>
          </p:cNvPicPr>
          <p:nvPr/>
        </p:nvPicPr>
        <p:blipFill>
          <a:blip r:embed="rId8"/>
          <a:stretch>
            <a:fillRect/>
          </a:stretch>
        </p:blipFill>
        <p:spPr>
          <a:xfrm>
            <a:off x="0" y="5770689"/>
            <a:ext cx="1056769" cy="1087311"/>
          </a:xfrm>
          <a:prstGeom prst="rect">
            <a:avLst/>
          </a:prstGeom>
        </p:spPr>
      </p:pic>
    </p:spTree>
    <p:extLst>
      <p:ext uri="{BB962C8B-B14F-4D97-AF65-F5344CB8AC3E}">
        <p14:creationId xmlns:p14="http://schemas.microsoft.com/office/powerpoint/2010/main" val="224829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fade">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fade">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fade">
                                      <p:cBhvr>
                                        <p:cTn id="48" dur="500"/>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build="p"/>
      <p:bldP spid="9" grpId="0" build="p"/>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“Reliability” Crisis </a:t>
            </a:r>
          </a:p>
        </p:txBody>
      </p:sp>
      <p:pic>
        <p:nvPicPr>
          <p:cNvPr id="5" name="Content Placeholder 4"/>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4370550" y="2250070"/>
            <a:ext cx="3630450" cy="2439209"/>
          </a:xfrm>
        </p:spPr>
      </p:pic>
      <p:sp>
        <p:nvSpPr>
          <p:cNvPr id="4" name="Content Placeholder 3"/>
          <p:cNvSpPr>
            <a:spLocks noGrp="1"/>
          </p:cNvSpPr>
          <p:nvPr>
            <p:ph sz="half" idx="2"/>
          </p:nvPr>
        </p:nvSpPr>
        <p:spPr>
          <a:xfrm>
            <a:off x="1143000" y="1920480"/>
            <a:ext cx="3289515" cy="3098392"/>
          </a:xfrm>
        </p:spPr>
        <p:txBody>
          <a:bodyPr>
            <a:normAutofit fontScale="92500" lnSpcReduction="10000"/>
          </a:bodyPr>
          <a:lstStyle/>
          <a:p>
            <a:r>
              <a:rPr lang="en-US" sz="1500" dirty="0"/>
              <a:t>A rather unanticipated risk of large power networks was  the likelihood of a large-scaled outage dramatically increased</a:t>
            </a:r>
          </a:p>
          <a:p>
            <a:endParaRPr lang="en-US" sz="1350" dirty="0"/>
          </a:p>
          <a:p>
            <a:r>
              <a:rPr lang="en-US" sz="1500" dirty="0"/>
              <a:t>By the late 1960’s the system was operating near capacity</a:t>
            </a:r>
          </a:p>
          <a:p>
            <a:pPr marL="0" indent="0">
              <a:buNone/>
            </a:pPr>
            <a:r>
              <a:rPr lang="en-US" sz="1500" dirty="0"/>
              <a:t> </a:t>
            </a:r>
          </a:p>
          <a:p>
            <a:r>
              <a:rPr lang="en-US" sz="1500" dirty="0"/>
              <a:t>The Great Northeast Blackout of 1965 put the spotlight on the issue of reliability</a:t>
            </a:r>
          </a:p>
          <a:p>
            <a:pPr lvl="1"/>
            <a:r>
              <a:rPr lang="en-US" sz="1200" dirty="0"/>
              <a:t>One minor equipment failure had a domino effect on the entire system</a:t>
            </a:r>
          </a:p>
          <a:p>
            <a:pPr lvl="1"/>
            <a:r>
              <a:rPr lang="en-US" sz="1200" dirty="0"/>
              <a:t>30 million people out of power </a:t>
            </a:r>
          </a:p>
          <a:p>
            <a:pPr marL="0" indent="0">
              <a:buNone/>
            </a:pPr>
            <a:endParaRPr lang="en-US" dirty="0"/>
          </a:p>
          <a:p>
            <a:endParaRPr lang="en-US" dirty="0"/>
          </a:p>
        </p:txBody>
      </p:sp>
      <p:pic>
        <p:nvPicPr>
          <p:cNvPr id="6" name="Picture 5">
            <a:extLst>
              <a:ext uri="{FF2B5EF4-FFF2-40B4-BE49-F238E27FC236}">
                <a16:creationId xmlns:a16="http://schemas.microsoft.com/office/drawing/2014/main" id="{AA09DA0D-A086-594F-8542-7CDB79E9FB7C}"/>
              </a:ext>
            </a:extLst>
          </p:cNvPr>
          <p:cNvPicPr>
            <a:picLocks noChangeAspect="1"/>
          </p:cNvPicPr>
          <p:nvPr/>
        </p:nvPicPr>
        <p:blipFill>
          <a:blip r:embed="rId4"/>
          <a:stretch>
            <a:fillRect/>
          </a:stretch>
        </p:blipFill>
        <p:spPr>
          <a:xfrm>
            <a:off x="0" y="5770689"/>
            <a:ext cx="1056769" cy="1087311"/>
          </a:xfrm>
          <a:prstGeom prst="rect">
            <a:avLst/>
          </a:prstGeom>
        </p:spPr>
      </p:pic>
    </p:spTree>
    <p:extLst>
      <p:ext uri="{BB962C8B-B14F-4D97-AF65-F5344CB8AC3E}">
        <p14:creationId xmlns:p14="http://schemas.microsoft.com/office/powerpoint/2010/main" val="279885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“Reliability” Solution</a:t>
            </a:r>
          </a:p>
        </p:txBody>
      </p:sp>
      <p:sp>
        <p:nvSpPr>
          <p:cNvPr id="3" name="Content Placeholder 2"/>
          <p:cNvSpPr>
            <a:spLocks noGrp="1"/>
          </p:cNvSpPr>
          <p:nvPr>
            <p:ph sz="half" idx="1"/>
          </p:nvPr>
        </p:nvSpPr>
        <p:spPr>
          <a:xfrm>
            <a:off x="457200" y="2057400"/>
            <a:ext cx="3813552" cy="3814481"/>
          </a:xfrm>
        </p:spPr>
        <p:txBody>
          <a:bodyPr>
            <a:normAutofit fontScale="92500" lnSpcReduction="10000"/>
          </a:bodyPr>
          <a:lstStyle/>
          <a:p>
            <a:r>
              <a:rPr lang="en-US" sz="1500" dirty="0"/>
              <a:t>Following the 1965 blackout, there was a large backlash on utilities</a:t>
            </a:r>
          </a:p>
          <a:p>
            <a:pPr lvl="1"/>
            <a:r>
              <a:rPr lang="en-US" sz="1350" dirty="0"/>
              <a:t>Customer outcry </a:t>
            </a:r>
          </a:p>
          <a:p>
            <a:pPr lvl="1"/>
            <a:r>
              <a:rPr lang="en-US" sz="1350" dirty="0"/>
              <a:t>People began to question dependency on large power systems </a:t>
            </a:r>
          </a:p>
          <a:p>
            <a:r>
              <a:rPr lang="en-US" sz="1500" dirty="0"/>
              <a:t>Worried about the prospect of govt. regulation, utilities founded the National Electric Reliability Corporation (NERC)</a:t>
            </a:r>
          </a:p>
          <a:p>
            <a:pPr lvl="1"/>
            <a:r>
              <a:rPr lang="en-US" sz="1500" dirty="0"/>
              <a:t>And the various Coordinating Councils</a:t>
            </a:r>
          </a:p>
          <a:p>
            <a:pPr lvl="1"/>
            <a:r>
              <a:rPr lang="en-US" sz="1500" dirty="0"/>
              <a:t>LBJ was very powerful</a:t>
            </a:r>
          </a:p>
          <a:p>
            <a:pPr lvl="2"/>
            <a:r>
              <a:rPr lang="en-US" sz="1500" dirty="0"/>
              <a:t>Fix it said, or I will…</a:t>
            </a:r>
          </a:p>
          <a:p>
            <a:pPr lvl="2"/>
            <a:r>
              <a:rPr lang="en-US" sz="1500" b="1" dirty="0"/>
              <a:t>The Feds had to fix it after all</a:t>
            </a:r>
          </a:p>
          <a:p>
            <a:pPr lvl="3"/>
            <a:r>
              <a:rPr lang="en-US" sz="1500" b="1" dirty="0"/>
              <a:t>2007 NERC stds in play</a:t>
            </a:r>
          </a:p>
          <a:p>
            <a:pPr lvl="4"/>
            <a:r>
              <a:rPr lang="en-US" sz="1500" b="1" dirty="0"/>
              <a:t>Mandatory</a:t>
            </a:r>
          </a:p>
          <a:p>
            <a:pPr marL="342900" lvl="1" indent="0">
              <a:buNone/>
            </a:pP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66887" y="2057400"/>
            <a:ext cx="3634113" cy="2934992"/>
          </a:xfrm>
          <a:prstGeom prst="rect">
            <a:avLst/>
          </a:prstGeom>
        </p:spPr>
      </p:pic>
      <p:pic>
        <p:nvPicPr>
          <p:cNvPr id="6" name="Picture 5">
            <a:extLst>
              <a:ext uri="{FF2B5EF4-FFF2-40B4-BE49-F238E27FC236}">
                <a16:creationId xmlns:a16="http://schemas.microsoft.com/office/drawing/2014/main" id="{BC5E4E7D-14A3-484F-96AB-58EBA83A0BF6}"/>
              </a:ext>
            </a:extLst>
          </p:cNvPr>
          <p:cNvPicPr>
            <a:picLocks noChangeAspect="1"/>
          </p:cNvPicPr>
          <p:nvPr/>
        </p:nvPicPr>
        <p:blipFill>
          <a:blip r:embed="rId4"/>
          <a:stretch>
            <a:fillRect/>
          </a:stretch>
        </p:blipFill>
        <p:spPr>
          <a:xfrm>
            <a:off x="0" y="5770689"/>
            <a:ext cx="1056769" cy="1087311"/>
          </a:xfrm>
          <a:prstGeom prst="rect">
            <a:avLst/>
          </a:prstGeom>
        </p:spPr>
      </p:pic>
    </p:spTree>
    <p:extLst>
      <p:ext uri="{BB962C8B-B14F-4D97-AF65-F5344CB8AC3E}">
        <p14:creationId xmlns:p14="http://schemas.microsoft.com/office/powerpoint/2010/main" val="312688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40-Year Fallout</a:t>
            </a:r>
          </a:p>
        </p:txBody>
      </p:sp>
      <p:sp>
        <p:nvSpPr>
          <p:cNvPr id="3" name="Content Placeholder 2"/>
          <p:cNvSpPr>
            <a:spLocks noGrp="1"/>
          </p:cNvSpPr>
          <p:nvPr>
            <p:ph sz="half" idx="1"/>
          </p:nvPr>
        </p:nvSpPr>
        <p:spPr>
          <a:xfrm>
            <a:off x="1230178" y="2057401"/>
            <a:ext cx="3028950" cy="3098392"/>
          </a:xfrm>
        </p:spPr>
        <p:txBody>
          <a:bodyPr>
            <a:normAutofit fontScale="55000" lnSpcReduction="20000"/>
          </a:bodyPr>
          <a:lstStyle/>
          <a:p>
            <a:r>
              <a:rPr lang="en-US" dirty="0"/>
              <a:t>NERC Implements voluntary agreements to fine utility companies </a:t>
            </a:r>
          </a:p>
          <a:p>
            <a:r>
              <a:rPr lang="en-US" dirty="0"/>
              <a:t>1977 New York Blackout Occurs </a:t>
            </a:r>
          </a:p>
          <a:p>
            <a:pPr lvl="1"/>
            <a:r>
              <a:rPr lang="en-US" dirty="0"/>
              <a:t>Limited reliability legislation ensues, allowing voluntary agreement to standards </a:t>
            </a:r>
          </a:p>
          <a:p>
            <a:pPr lvl="1"/>
            <a:r>
              <a:rPr lang="en-US" dirty="0"/>
              <a:t>Realization that power outages have effects beyond the lights not turning on </a:t>
            </a:r>
          </a:p>
          <a:p>
            <a:pPr marL="342900" lvl="1" indent="0">
              <a:buNone/>
            </a:pPr>
            <a:endParaRPr lang="en-US" dirty="0"/>
          </a:p>
          <a:p>
            <a:pPr marL="342900" lvl="1" indent="0">
              <a:buNone/>
            </a:pPr>
            <a:endParaRPr lang="en-US" dirty="0"/>
          </a:p>
          <a:p>
            <a:endParaRPr lang="en-US" dirty="0"/>
          </a:p>
        </p:txBody>
      </p:sp>
      <p:pic>
        <p:nvPicPr>
          <p:cNvPr id="5" name="Content Placeholder 4"/>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4259128" y="1920480"/>
            <a:ext cx="3621881" cy="2897504"/>
          </a:xfrm>
        </p:spPr>
      </p:pic>
      <p:pic>
        <p:nvPicPr>
          <p:cNvPr id="6" name="Picture 5">
            <a:extLst>
              <a:ext uri="{FF2B5EF4-FFF2-40B4-BE49-F238E27FC236}">
                <a16:creationId xmlns:a16="http://schemas.microsoft.com/office/drawing/2014/main" id="{1329498D-E1A9-1948-8663-C4391145A6EB}"/>
              </a:ext>
            </a:extLst>
          </p:cNvPr>
          <p:cNvPicPr>
            <a:picLocks noChangeAspect="1"/>
          </p:cNvPicPr>
          <p:nvPr/>
        </p:nvPicPr>
        <p:blipFill>
          <a:blip r:embed="rId4"/>
          <a:stretch>
            <a:fillRect/>
          </a:stretch>
        </p:blipFill>
        <p:spPr>
          <a:xfrm>
            <a:off x="0" y="5770689"/>
            <a:ext cx="1056769" cy="1087311"/>
          </a:xfrm>
          <a:prstGeom prst="rect">
            <a:avLst/>
          </a:prstGeom>
        </p:spPr>
      </p:pic>
    </p:spTree>
    <p:extLst>
      <p:ext uri="{BB962C8B-B14F-4D97-AF65-F5344CB8AC3E}">
        <p14:creationId xmlns:p14="http://schemas.microsoft.com/office/powerpoint/2010/main" val="411557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40-Year Fallout	</a:t>
            </a:r>
          </a:p>
        </p:txBody>
      </p:sp>
      <p:graphicFrame>
        <p:nvGraphicFramePr>
          <p:cNvPr id="5" name="Content Placeholder 4"/>
          <p:cNvGraphicFramePr>
            <a:graphicFrameLocks noGrp="1"/>
          </p:cNvGraphicFramePr>
          <p:nvPr>
            <p:ph sz="half" idx="1"/>
          </p:nvPr>
        </p:nvGraphicFramePr>
        <p:xfrm>
          <a:off x="1485900" y="2057401"/>
          <a:ext cx="6172200" cy="3098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270862" y="3042511"/>
            <a:ext cx="2231756" cy="323165"/>
          </a:xfrm>
          <a:prstGeom prst="rect">
            <a:avLst/>
          </a:prstGeom>
          <a:noFill/>
        </p:spPr>
        <p:txBody>
          <a:bodyPr wrap="square" rtlCol="0">
            <a:spAutoFit/>
          </a:bodyPr>
          <a:lstStyle/>
          <a:p>
            <a:pPr marL="214313" indent="-214313">
              <a:buFont typeface="Arial" panose="020B0604020202020204" pitchFamily="34" charset="0"/>
              <a:buChar char="•"/>
            </a:pPr>
            <a:endParaRPr lang="en-US" sz="1500" dirty="0"/>
          </a:p>
        </p:txBody>
      </p:sp>
      <p:sp>
        <p:nvSpPr>
          <p:cNvPr id="8" name="TextBox 7"/>
          <p:cNvSpPr txBox="1"/>
          <p:nvPr/>
        </p:nvSpPr>
        <p:spPr>
          <a:xfrm>
            <a:off x="1604075" y="2943055"/>
            <a:ext cx="1894668" cy="1962076"/>
          </a:xfrm>
          <a:prstGeom prst="rect">
            <a:avLst/>
          </a:prstGeom>
          <a:noFill/>
        </p:spPr>
        <p:txBody>
          <a:bodyPr wrap="square" rtlCol="0">
            <a:spAutoFit/>
          </a:bodyPr>
          <a:lstStyle/>
          <a:p>
            <a:pPr marL="214313" indent="-214313">
              <a:buFont typeface="Arial" panose="020B0604020202020204" pitchFamily="34" charset="0"/>
              <a:buChar char="•"/>
            </a:pPr>
            <a:r>
              <a:rPr lang="en-US" sz="1350" dirty="0"/>
              <a:t>New York City blackout occurs</a:t>
            </a:r>
          </a:p>
          <a:p>
            <a:pPr marL="214313" indent="-214313">
              <a:buFont typeface="Arial" panose="020B0604020202020204" pitchFamily="34" charset="0"/>
              <a:buChar char="•"/>
            </a:pPr>
            <a:r>
              <a:rPr lang="en-US" sz="1350" dirty="0"/>
              <a:t>Leads to first limited reliability provision in Fed. Govt.</a:t>
            </a:r>
          </a:p>
          <a:p>
            <a:pPr marL="214313" indent="-214313">
              <a:buFont typeface="Arial" panose="020B0604020202020204" pitchFamily="34" charset="0"/>
              <a:buChar char="•"/>
            </a:pPr>
            <a:r>
              <a:rPr lang="en-US" sz="1350" dirty="0"/>
              <a:t>Enables Govt. to propose voluntary standards</a:t>
            </a:r>
          </a:p>
          <a:p>
            <a:pPr marL="214313" indent="-214313">
              <a:buFont typeface="Arial" panose="020B0604020202020204" pitchFamily="34" charset="0"/>
              <a:buChar char="•"/>
            </a:pPr>
            <a:endParaRPr lang="en-US" sz="1350" dirty="0"/>
          </a:p>
        </p:txBody>
      </p:sp>
      <p:sp>
        <p:nvSpPr>
          <p:cNvPr id="10" name="TextBox 9"/>
          <p:cNvSpPr txBox="1"/>
          <p:nvPr/>
        </p:nvSpPr>
        <p:spPr>
          <a:xfrm>
            <a:off x="3616917" y="2943055"/>
            <a:ext cx="1894668" cy="2585323"/>
          </a:xfrm>
          <a:prstGeom prst="rect">
            <a:avLst/>
          </a:prstGeom>
          <a:noFill/>
        </p:spPr>
        <p:txBody>
          <a:bodyPr wrap="square" rtlCol="0">
            <a:spAutoFit/>
          </a:bodyPr>
          <a:lstStyle/>
          <a:p>
            <a:pPr marL="214313" indent="-214313">
              <a:buFont typeface="Arial" panose="020B0604020202020204" pitchFamily="34" charset="0"/>
              <a:buChar char="•"/>
            </a:pPr>
            <a:r>
              <a:rPr lang="en-US" sz="1350" dirty="0"/>
              <a:t>Two major blackouts in Western U.S. </a:t>
            </a:r>
          </a:p>
          <a:p>
            <a:pPr marL="214313" indent="-214313">
              <a:buFont typeface="Arial" panose="020B0604020202020204" pitchFamily="34" charset="0"/>
              <a:buChar char="•"/>
            </a:pPr>
            <a:r>
              <a:rPr lang="en-US" sz="1350" dirty="0"/>
              <a:t>WSCC develops Reliability Standards System</a:t>
            </a:r>
          </a:p>
          <a:p>
            <a:pPr marL="214313" indent="-214313">
              <a:buFont typeface="Arial" panose="020B0604020202020204" pitchFamily="34" charset="0"/>
              <a:buChar char="•"/>
            </a:pPr>
            <a:r>
              <a:rPr lang="en-US" sz="1350" dirty="0"/>
              <a:t>Member utilities voluntarily agree to pay fines to WSCC for reliability Violations</a:t>
            </a:r>
          </a:p>
          <a:p>
            <a:pPr marL="214313" indent="-214313">
              <a:buFont typeface="Arial" panose="020B0604020202020204" pitchFamily="34" charset="0"/>
              <a:buChar char="•"/>
            </a:pPr>
            <a:r>
              <a:rPr lang="en-US" sz="1350" dirty="0"/>
              <a:t>Still no Federal Regulation</a:t>
            </a:r>
          </a:p>
        </p:txBody>
      </p:sp>
      <p:sp>
        <p:nvSpPr>
          <p:cNvPr id="11" name="TextBox 10"/>
          <p:cNvSpPr txBox="1"/>
          <p:nvPr/>
        </p:nvSpPr>
        <p:spPr>
          <a:xfrm>
            <a:off x="5511585" y="2943055"/>
            <a:ext cx="1894668" cy="2793072"/>
          </a:xfrm>
          <a:prstGeom prst="rect">
            <a:avLst/>
          </a:prstGeom>
          <a:noFill/>
        </p:spPr>
        <p:txBody>
          <a:bodyPr wrap="square" rtlCol="0">
            <a:spAutoFit/>
          </a:bodyPr>
          <a:lstStyle/>
          <a:p>
            <a:pPr marL="214313" indent="-214313">
              <a:buFont typeface="Arial" panose="020B0604020202020204" pitchFamily="34" charset="0"/>
              <a:buChar char="•"/>
            </a:pPr>
            <a:r>
              <a:rPr lang="en-US" sz="1350" dirty="0"/>
              <a:t>Worst blackout to date in U.S. occurs</a:t>
            </a:r>
          </a:p>
          <a:p>
            <a:pPr marL="214313" indent="-214313">
              <a:buFont typeface="Arial" panose="020B0604020202020204" pitchFamily="34" charset="0"/>
              <a:buChar char="•"/>
            </a:pPr>
            <a:r>
              <a:rPr lang="en-US" sz="1350" dirty="0"/>
              <a:t>Task force is put together to investigate outage</a:t>
            </a:r>
          </a:p>
          <a:p>
            <a:pPr marL="214313" indent="-214313">
              <a:buFont typeface="Arial" panose="020B0604020202020204" pitchFamily="34" charset="0"/>
              <a:buChar char="•"/>
            </a:pPr>
            <a:r>
              <a:rPr lang="en-US" sz="1350" dirty="0"/>
              <a:t>Final report concludes that to prevent future blackouts, govt. needs mandatory reliability standards.</a:t>
            </a:r>
          </a:p>
          <a:p>
            <a:pPr marL="214313" indent="-214313">
              <a:buFont typeface="Arial" panose="020B0604020202020204" pitchFamily="34" charset="0"/>
              <a:buChar char="•"/>
            </a:pPr>
            <a:r>
              <a:rPr lang="en-US" sz="1350" b="1" u="sng" dirty="0"/>
              <a:t>You had your chance! </a:t>
            </a:r>
          </a:p>
        </p:txBody>
      </p:sp>
      <p:pic>
        <p:nvPicPr>
          <p:cNvPr id="9" name="Picture 8">
            <a:extLst>
              <a:ext uri="{FF2B5EF4-FFF2-40B4-BE49-F238E27FC236}">
                <a16:creationId xmlns:a16="http://schemas.microsoft.com/office/drawing/2014/main" id="{E6852725-FE66-C34E-A213-C1823A37BADD}"/>
              </a:ext>
            </a:extLst>
          </p:cNvPr>
          <p:cNvPicPr>
            <a:picLocks noChangeAspect="1"/>
          </p:cNvPicPr>
          <p:nvPr/>
        </p:nvPicPr>
        <p:blipFill>
          <a:blip r:embed="rId8"/>
          <a:stretch>
            <a:fillRect/>
          </a:stretch>
        </p:blipFill>
        <p:spPr>
          <a:xfrm>
            <a:off x="0" y="5770689"/>
            <a:ext cx="1056769" cy="1087311"/>
          </a:xfrm>
          <a:prstGeom prst="rect">
            <a:avLst/>
          </a:prstGeom>
        </p:spPr>
      </p:pic>
    </p:spTree>
    <p:extLst>
      <p:ext uri="{BB962C8B-B14F-4D97-AF65-F5344CB8AC3E}">
        <p14:creationId xmlns:p14="http://schemas.microsoft.com/office/powerpoint/2010/main" val="112914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9C41-1FA9-4F4C-A7EE-975A6FC1752D}"/>
              </a:ext>
            </a:extLst>
          </p:cNvPr>
          <p:cNvSpPr>
            <a:spLocks noGrp="1"/>
          </p:cNvSpPr>
          <p:nvPr>
            <p:ph type="title"/>
          </p:nvPr>
        </p:nvSpPr>
        <p:spPr/>
        <p:txBody>
          <a:bodyPr/>
          <a:lstStyle/>
          <a:p>
            <a:r>
              <a:rPr lang="en-US" dirty="0"/>
              <a:t>This Was Totally Avoidable!</a:t>
            </a:r>
          </a:p>
        </p:txBody>
      </p:sp>
      <p:pic>
        <p:nvPicPr>
          <p:cNvPr id="4" name="Content Placeholder 3" descr="515px-Map_of_North_America,_blackout_2003_svg.png">
            <a:extLst>
              <a:ext uri="{FF2B5EF4-FFF2-40B4-BE49-F238E27FC236}">
                <a16:creationId xmlns:a16="http://schemas.microsoft.com/office/drawing/2014/main" id="{DB9789AE-CBC2-6344-99E1-2FA7B40E9BAA}"/>
              </a:ext>
            </a:extLst>
          </p:cNvPr>
          <p:cNvPicPr>
            <a:picLocks noChangeAspect="1"/>
          </p:cNvPicPr>
          <p:nvPr/>
        </p:nvPicPr>
        <p:blipFill>
          <a:blip r:embed="rId2" cstate="print"/>
          <a:stretch>
            <a:fillRect/>
          </a:stretch>
        </p:blipFill>
        <p:spPr bwMode="auto">
          <a:xfrm>
            <a:off x="4055021" y="1512713"/>
            <a:ext cx="3872616" cy="4504266"/>
          </a:xfrm>
          <a:prstGeom prst="rect">
            <a:avLst/>
          </a:prstGeom>
          <a:noFill/>
          <a:ln w="9525">
            <a:noFill/>
            <a:miter lim="800000"/>
            <a:headEnd/>
            <a:tailEnd/>
          </a:ln>
        </p:spPr>
      </p:pic>
      <p:sp>
        <p:nvSpPr>
          <p:cNvPr id="5" name="Content Placeholder 2">
            <a:extLst>
              <a:ext uri="{FF2B5EF4-FFF2-40B4-BE49-F238E27FC236}">
                <a16:creationId xmlns:a16="http://schemas.microsoft.com/office/drawing/2014/main" id="{D6F1C650-F93B-BF4D-BBAF-4111CCFB890C}"/>
              </a:ext>
            </a:extLst>
          </p:cNvPr>
          <p:cNvSpPr txBox="1">
            <a:spLocks/>
          </p:cNvSpPr>
          <p:nvPr/>
        </p:nvSpPr>
        <p:spPr>
          <a:xfrm>
            <a:off x="457200" y="1512713"/>
            <a:ext cx="3597821" cy="4602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marL="342900" marR="0" indent="-34290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1pPr>
            <a:lvl2pPr marL="790575" marR="0" indent="-333375"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2pPr>
            <a:lvl3pPr marL="12344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3pPr>
            <a:lvl4pPr marL="16916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4pPr>
            <a:lvl5pPr marL="21488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5pPr>
            <a:lvl6pPr marL="26060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6pPr>
            <a:lvl7pPr marL="30632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7pPr>
            <a:lvl8pPr marL="3520440" marR="0" indent="-32004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8pPr>
            <a:lvl9pPr marL="3977640" marR="0" indent="-32004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9pPr>
          </a:lstStyle>
          <a:p>
            <a:pPr hangingPunct="1">
              <a:defRPr/>
            </a:pPr>
            <a:r>
              <a:rPr lang="en-US" dirty="0"/>
              <a:t>Northeast Blackout of 2003</a:t>
            </a:r>
          </a:p>
          <a:p>
            <a:pPr lvl="1" hangingPunct="1">
              <a:defRPr/>
            </a:pPr>
            <a:r>
              <a:rPr lang="en-US" dirty="0"/>
              <a:t>10 Million people in Ontario, Canada</a:t>
            </a:r>
          </a:p>
          <a:p>
            <a:pPr lvl="1" hangingPunct="1">
              <a:defRPr/>
            </a:pPr>
            <a:r>
              <a:rPr lang="en-US" dirty="0"/>
              <a:t>45 million people in eight U.S. states</a:t>
            </a:r>
          </a:p>
          <a:p>
            <a:pPr hangingPunct="1">
              <a:defRPr/>
            </a:pPr>
            <a:r>
              <a:rPr lang="en-US" dirty="0"/>
              <a:t>Hubris is not attractive</a:t>
            </a:r>
          </a:p>
          <a:p>
            <a:pPr lvl="1" hangingPunct="1">
              <a:defRPr/>
            </a:pPr>
            <a:r>
              <a:rPr lang="en-US" dirty="0"/>
              <a:t>Bunnies are though!</a:t>
            </a:r>
          </a:p>
          <a:p>
            <a:pPr hangingPunct="1">
              <a:buFont typeface="Arial"/>
              <a:buNone/>
              <a:defRPr/>
            </a:pPr>
            <a:endParaRPr lang="en-US" dirty="0"/>
          </a:p>
          <a:p>
            <a:pPr hangingPunct="1">
              <a:defRPr/>
            </a:pPr>
            <a:endParaRPr lang="en-US" dirty="0"/>
          </a:p>
          <a:p>
            <a:pPr hangingPunct="1">
              <a:defRPr/>
            </a:pPr>
            <a:endParaRPr lang="en-US" dirty="0"/>
          </a:p>
          <a:p>
            <a:pPr hangingPunct="1">
              <a:defRPr/>
            </a:pPr>
            <a:endParaRPr lang="en-US" dirty="0"/>
          </a:p>
          <a:p>
            <a:pPr hangingPunct="1">
              <a:defRPr/>
            </a:pPr>
            <a:endParaRPr lang="en-US" dirty="0"/>
          </a:p>
          <a:p>
            <a:pPr hangingPunct="1">
              <a:defRPr/>
            </a:pPr>
            <a:endParaRPr lang="en-US" dirty="0"/>
          </a:p>
        </p:txBody>
      </p:sp>
      <p:pic>
        <p:nvPicPr>
          <p:cNvPr id="6" name="Picture 5">
            <a:extLst>
              <a:ext uri="{FF2B5EF4-FFF2-40B4-BE49-F238E27FC236}">
                <a16:creationId xmlns:a16="http://schemas.microsoft.com/office/drawing/2014/main" id="{C1EA598A-8D50-9C43-94A0-AF6E1AE1B76A}"/>
              </a:ext>
            </a:extLst>
          </p:cNvPr>
          <p:cNvPicPr>
            <a:picLocks noChangeAspect="1"/>
          </p:cNvPicPr>
          <p:nvPr/>
        </p:nvPicPr>
        <p:blipFill>
          <a:blip r:embed="rId3"/>
          <a:stretch>
            <a:fillRect/>
          </a:stretch>
        </p:blipFill>
        <p:spPr>
          <a:xfrm>
            <a:off x="0" y="5770689"/>
            <a:ext cx="1056769" cy="1087311"/>
          </a:xfrm>
          <a:prstGeom prst="rect">
            <a:avLst/>
          </a:prstGeom>
        </p:spPr>
      </p:pic>
    </p:spTree>
    <p:extLst>
      <p:ext uri="{BB962C8B-B14F-4D97-AF65-F5344CB8AC3E}">
        <p14:creationId xmlns:p14="http://schemas.microsoft.com/office/powerpoint/2010/main" val="113072378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2" descr="Picture 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04800" y="1417637"/>
            <a:ext cx="8526379" cy="5191709"/>
          </a:xfrm>
          <a:prstGeom prst="rect">
            <a:avLst/>
          </a:prstGeom>
          <a:ln w="12700">
            <a:miter lim="400000"/>
          </a:ln>
        </p:spPr>
      </p:pic>
      <p:sp>
        <p:nvSpPr>
          <p:cNvPr id="115" name="Title 1"/>
          <p:cNvSpPr txBox="1">
            <a:spLocks noGrp="1"/>
          </p:cNvSpPr>
          <p:nvPr>
            <p:ph type="title"/>
          </p:nvPr>
        </p:nvSpPr>
        <p:spPr>
          <a:prstGeom prst="rect">
            <a:avLst/>
          </a:prstGeom>
        </p:spPr>
        <p:txBody>
          <a:bodyPr/>
          <a:lstStyle/>
          <a:p>
            <a:r>
              <a:rPr dirty="0"/>
              <a:t>Something Novel About Me</a:t>
            </a:r>
          </a:p>
        </p:txBody>
      </p:sp>
      <p:pic>
        <p:nvPicPr>
          <p:cNvPr id="116" name="Picture 3" descr="Picture 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04799" y="1417636"/>
            <a:ext cx="1321954" cy="1331508"/>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Mandatory Reliability Standards</a:t>
            </a:r>
          </a:p>
        </p:txBody>
      </p:sp>
      <p:sp>
        <p:nvSpPr>
          <p:cNvPr id="3" name="Content Placeholder 2"/>
          <p:cNvSpPr>
            <a:spLocks noGrp="1"/>
          </p:cNvSpPr>
          <p:nvPr>
            <p:ph sz="half" idx="1"/>
          </p:nvPr>
        </p:nvSpPr>
        <p:spPr>
          <a:xfrm>
            <a:off x="1582765" y="2057401"/>
            <a:ext cx="3028950" cy="3098392"/>
          </a:xfrm>
        </p:spPr>
        <p:txBody>
          <a:bodyPr>
            <a:normAutofit fontScale="55000" lnSpcReduction="20000"/>
          </a:bodyPr>
          <a:lstStyle/>
          <a:p>
            <a:r>
              <a:rPr lang="en-US" dirty="0"/>
              <a:t>Version 0 Reliability Standards </a:t>
            </a:r>
          </a:p>
          <a:p>
            <a:pPr lvl="1"/>
            <a:r>
              <a:rPr lang="en-US" dirty="0"/>
              <a:t>In 2004, NERC begins translating it’s operating policies in to 90 measurable standards </a:t>
            </a:r>
          </a:p>
          <a:p>
            <a:r>
              <a:rPr lang="en-US" dirty="0"/>
              <a:t>Energy Policy Act of 2005 </a:t>
            </a:r>
          </a:p>
          <a:p>
            <a:pPr lvl="1"/>
            <a:r>
              <a:rPr lang="en-US" dirty="0"/>
              <a:t>Authorizes the creation of a Electric Reliability Organization w/ oversight from NERC</a:t>
            </a:r>
          </a:p>
          <a:p>
            <a:pPr lvl="1"/>
            <a:endParaRPr lang="en-US" dirty="0"/>
          </a:p>
          <a:p>
            <a:pPr marL="342900" lvl="1" indent="0">
              <a:buNone/>
            </a:pPr>
            <a:endParaRPr lang="en-US" dirty="0"/>
          </a:p>
        </p:txBody>
      </p:sp>
      <p:sp>
        <p:nvSpPr>
          <p:cNvPr id="4" name="Content Placeholder 3"/>
          <p:cNvSpPr>
            <a:spLocks noGrp="1"/>
          </p:cNvSpPr>
          <p:nvPr>
            <p:ph sz="half" idx="2"/>
          </p:nvPr>
        </p:nvSpPr>
        <p:spPr/>
        <p:txBody>
          <a:bodyPr>
            <a:normAutofit fontScale="55000" lnSpcReduction="20000"/>
          </a:bodyPr>
          <a:lstStyle/>
          <a:p>
            <a:r>
              <a:rPr lang="en-US" dirty="0"/>
              <a:t>2006 – NERC Files an application with FERC to become ERO in U.S.</a:t>
            </a:r>
          </a:p>
          <a:p>
            <a:r>
              <a:rPr lang="en-US" dirty="0"/>
              <a:t>2007 – NERC has been  certified by FERC and reliability standards become mandatory for all Utilities</a:t>
            </a:r>
          </a:p>
        </p:txBody>
      </p:sp>
      <p:pic>
        <p:nvPicPr>
          <p:cNvPr id="5" name="Picture 4">
            <a:extLst>
              <a:ext uri="{FF2B5EF4-FFF2-40B4-BE49-F238E27FC236}">
                <a16:creationId xmlns:a16="http://schemas.microsoft.com/office/drawing/2014/main" id="{98CE847E-49B2-5D49-9C19-BDD576017E81}"/>
              </a:ext>
            </a:extLst>
          </p:cNvPr>
          <p:cNvPicPr>
            <a:picLocks noChangeAspect="1"/>
          </p:cNvPicPr>
          <p:nvPr/>
        </p:nvPicPr>
        <p:blipFill>
          <a:blip r:embed="rId2"/>
          <a:stretch>
            <a:fillRect/>
          </a:stretch>
        </p:blipFill>
        <p:spPr>
          <a:xfrm>
            <a:off x="0" y="5770689"/>
            <a:ext cx="1056769" cy="1087311"/>
          </a:xfrm>
          <a:prstGeom prst="rect">
            <a:avLst/>
          </a:prstGeom>
        </p:spPr>
      </p:pic>
    </p:spTree>
    <p:extLst>
      <p:ext uri="{BB962C8B-B14F-4D97-AF65-F5344CB8AC3E}">
        <p14:creationId xmlns:p14="http://schemas.microsoft.com/office/powerpoint/2010/main" val="216179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on NERC Standards </a:t>
            </a:r>
          </a:p>
        </p:txBody>
      </p:sp>
      <p:sp>
        <p:nvSpPr>
          <p:cNvPr id="3" name="Content Placeholder 2"/>
          <p:cNvSpPr>
            <a:spLocks noGrp="1"/>
          </p:cNvSpPr>
          <p:nvPr>
            <p:ph sz="half" idx="1"/>
          </p:nvPr>
        </p:nvSpPr>
        <p:spPr/>
        <p:txBody>
          <a:bodyPr/>
          <a:lstStyle/>
          <a:p>
            <a:r>
              <a:rPr lang="en-US" dirty="0"/>
              <a:t>Federal Regulation was ultimately due to utilities not getting it done on their own</a:t>
            </a:r>
          </a:p>
          <a:p>
            <a:pPr marL="0" indent="0">
              <a:buNone/>
            </a:pPr>
            <a:endParaRPr lang="en-US" dirty="0"/>
          </a:p>
        </p:txBody>
      </p:sp>
      <p:grpSp>
        <p:nvGrpSpPr>
          <p:cNvPr id="5" name="Group 9">
            <a:extLst>
              <a:ext uri="{FF2B5EF4-FFF2-40B4-BE49-F238E27FC236}">
                <a16:creationId xmlns:a16="http://schemas.microsoft.com/office/drawing/2014/main" id="{1C8E1EDC-9066-664D-BE72-3E58BB6B2D37}"/>
              </a:ext>
            </a:extLst>
          </p:cNvPr>
          <p:cNvGrpSpPr/>
          <p:nvPr/>
        </p:nvGrpSpPr>
        <p:grpSpPr>
          <a:xfrm>
            <a:off x="4921625" y="1264024"/>
            <a:ext cx="3708026" cy="5181600"/>
            <a:chOff x="0" y="0"/>
            <a:chExt cx="4150405" cy="5330889"/>
          </a:xfrm>
        </p:grpSpPr>
        <p:pic>
          <p:nvPicPr>
            <p:cNvPr id="6" name="Picture 2" descr="Picture 2">
              <a:extLst>
                <a:ext uri="{FF2B5EF4-FFF2-40B4-BE49-F238E27FC236}">
                  <a16:creationId xmlns:a16="http://schemas.microsoft.com/office/drawing/2014/main" id="{AC26FF87-E864-6E46-BD54-8FEA321B5D15}"/>
                </a:ext>
              </a:extLst>
            </p:cNvPr>
            <p:cNvPicPr>
              <a:picLocks noChangeAspect="1"/>
            </p:cNvPicPr>
            <p:nvPr/>
          </p:nvPicPr>
          <p:blipFill>
            <a:blip r:embed="rId2"/>
            <a:stretch>
              <a:fillRect/>
            </a:stretch>
          </p:blipFill>
          <p:spPr>
            <a:xfrm>
              <a:off x="0" y="636568"/>
              <a:ext cx="3327445" cy="4694322"/>
            </a:xfrm>
            <a:prstGeom prst="rect">
              <a:avLst/>
            </a:prstGeom>
            <a:ln w="12700" cap="flat">
              <a:noFill/>
              <a:miter lim="400000"/>
            </a:ln>
            <a:effectLst/>
          </p:spPr>
        </p:pic>
        <p:sp>
          <p:nvSpPr>
            <p:cNvPr id="7" name="Straight Connector 4">
              <a:extLst>
                <a:ext uri="{FF2B5EF4-FFF2-40B4-BE49-F238E27FC236}">
                  <a16:creationId xmlns:a16="http://schemas.microsoft.com/office/drawing/2014/main" id="{A5043C33-B588-0F41-9DE0-B96EAD758418}"/>
                </a:ext>
              </a:extLst>
            </p:cNvPr>
            <p:cNvSpPr/>
            <p:nvPr/>
          </p:nvSpPr>
          <p:spPr>
            <a:xfrm>
              <a:off x="1457036" y="877200"/>
              <a:ext cx="1050759" cy="336885"/>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dirty="0"/>
            </a:p>
          </p:txBody>
        </p:sp>
        <p:sp>
          <p:nvSpPr>
            <p:cNvPr id="8" name="Straight Connector 5">
              <a:extLst>
                <a:ext uri="{FF2B5EF4-FFF2-40B4-BE49-F238E27FC236}">
                  <a16:creationId xmlns:a16="http://schemas.microsoft.com/office/drawing/2014/main" id="{A74B2297-276F-5A46-8A72-CC1788839993}"/>
                </a:ext>
              </a:extLst>
            </p:cNvPr>
            <p:cNvSpPr/>
            <p:nvPr/>
          </p:nvSpPr>
          <p:spPr>
            <a:xfrm flipV="1">
              <a:off x="2435605" y="1783580"/>
              <a:ext cx="597569" cy="8823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dirty="0"/>
            </a:p>
          </p:txBody>
        </p:sp>
        <p:sp>
          <p:nvSpPr>
            <p:cNvPr id="9" name="Rectangle 7">
              <a:extLst>
                <a:ext uri="{FF2B5EF4-FFF2-40B4-BE49-F238E27FC236}">
                  <a16:creationId xmlns:a16="http://schemas.microsoft.com/office/drawing/2014/main" id="{687DE678-D3A7-D946-846E-4FCFB6C0CC14}"/>
                </a:ext>
              </a:extLst>
            </p:cNvPr>
            <p:cNvSpPr txBox="1"/>
            <p:nvPr/>
          </p:nvSpPr>
          <p:spPr>
            <a:xfrm rot="1164338">
              <a:off x="813074" y="406879"/>
              <a:ext cx="2521257" cy="421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400" b="1">
                  <a:ln w="22225">
                    <a:solidFill>
                      <a:schemeClr val="accent2"/>
                    </a:solidFill>
                  </a:ln>
                  <a:solidFill>
                    <a:srgbClr val="FF2828"/>
                  </a:solidFill>
                </a:defRPr>
              </a:lvl1pPr>
            </a:lstStyle>
            <a:p>
              <a:r>
                <a:rPr dirty="0"/>
                <a:t>Studies</a:t>
              </a:r>
            </a:p>
          </p:txBody>
        </p:sp>
        <p:sp>
          <p:nvSpPr>
            <p:cNvPr id="10" name="Rectangle 8">
              <a:extLst>
                <a:ext uri="{FF2B5EF4-FFF2-40B4-BE49-F238E27FC236}">
                  <a16:creationId xmlns:a16="http://schemas.microsoft.com/office/drawing/2014/main" id="{5A7AF05F-2978-C844-9330-4C69E5C7AB04}"/>
                </a:ext>
              </a:extLst>
            </p:cNvPr>
            <p:cNvSpPr txBox="1"/>
            <p:nvPr/>
          </p:nvSpPr>
          <p:spPr>
            <a:xfrm rot="20907665">
              <a:off x="1612482" y="1970246"/>
              <a:ext cx="2521257" cy="421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400" b="1">
                  <a:ln w="22225">
                    <a:solidFill>
                      <a:schemeClr val="accent2"/>
                    </a:solidFill>
                  </a:ln>
                  <a:solidFill>
                    <a:srgbClr val="FF2828"/>
                  </a:solidFill>
                </a:defRPr>
              </a:lvl1pPr>
            </a:lstStyle>
            <a:p>
              <a:r>
                <a:rPr dirty="0"/>
                <a:t>Do!</a:t>
              </a:r>
            </a:p>
          </p:txBody>
        </p:sp>
      </p:grpSp>
      <p:pic>
        <p:nvPicPr>
          <p:cNvPr id="11" name="Picture 10">
            <a:extLst>
              <a:ext uri="{FF2B5EF4-FFF2-40B4-BE49-F238E27FC236}">
                <a16:creationId xmlns:a16="http://schemas.microsoft.com/office/drawing/2014/main" id="{52AD599E-6028-B44D-8F4E-1731E7FDB75C}"/>
              </a:ext>
            </a:extLst>
          </p:cNvPr>
          <p:cNvPicPr>
            <a:picLocks noChangeAspect="1"/>
          </p:cNvPicPr>
          <p:nvPr/>
        </p:nvPicPr>
        <p:blipFill>
          <a:blip r:embed="rId3"/>
          <a:stretch>
            <a:fillRect/>
          </a:stretch>
        </p:blipFill>
        <p:spPr>
          <a:xfrm>
            <a:off x="0" y="5770689"/>
            <a:ext cx="1056769" cy="1087311"/>
          </a:xfrm>
          <a:prstGeom prst="rect">
            <a:avLst/>
          </a:prstGeom>
        </p:spPr>
      </p:pic>
    </p:spTree>
    <p:extLst>
      <p:ext uri="{BB962C8B-B14F-4D97-AF65-F5344CB8AC3E}">
        <p14:creationId xmlns:p14="http://schemas.microsoft.com/office/powerpoint/2010/main" val="2940540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FB17-F697-184B-A6FF-B645E1736276}"/>
              </a:ext>
            </a:extLst>
          </p:cNvPr>
          <p:cNvSpPr>
            <a:spLocks noGrp="1"/>
          </p:cNvSpPr>
          <p:nvPr>
            <p:ph type="title"/>
          </p:nvPr>
        </p:nvSpPr>
        <p:spPr/>
        <p:txBody>
          <a:bodyPr/>
          <a:lstStyle/>
          <a:p>
            <a:r>
              <a:rPr lang="en-US" dirty="0"/>
              <a:t>FERC Landmark Orders</a:t>
            </a:r>
          </a:p>
        </p:txBody>
      </p:sp>
      <p:sp>
        <p:nvSpPr>
          <p:cNvPr id="3" name="Text Placeholder 2">
            <a:extLst>
              <a:ext uri="{FF2B5EF4-FFF2-40B4-BE49-F238E27FC236}">
                <a16:creationId xmlns:a16="http://schemas.microsoft.com/office/drawing/2014/main" id="{C6B768D1-5817-1A43-B01C-8D23794239EC}"/>
              </a:ext>
            </a:extLst>
          </p:cNvPr>
          <p:cNvSpPr>
            <a:spLocks noGrp="1"/>
          </p:cNvSpPr>
          <p:nvPr>
            <p:ph type="body" idx="1"/>
          </p:nvPr>
        </p:nvSpPr>
        <p:spPr/>
        <p:txBody>
          <a:bodyPr/>
          <a:lstStyle/>
          <a:p>
            <a:r>
              <a:rPr lang="en-US" dirty="0"/>
              <a:t>It is literally a thing!</a:t>
            </a:r>
          </a:p>
          <a:p>
            <a:pPr lvl="1"/>
            <a:r>
              <a:rPr lang="en-US" dirty="0">
                <a:hlinkClick r:id="rId2"/>
              </a:rPr>
              <a:t>https://www.ferc.gov/legal/maj-ord-reg.asp?csrt=16665937672332480749</a:t>
            </a:r>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D885F27A-1AFA-B64F-9946-14BFFC002E28}"/>
              </a:ext>
            </a:extLst>
          </p:cNvPr>
          <p:cNvPicPr>
            <a:picLocks noChangeAspect="1"/>
          </p:cNvPicPr>
          <p:nvPr/>
        </p:nvPicPr>
        <p:blipFill>
          <a:blip r:embed="rId3"/>
          <a:stretch>
            <a:fillRect/>
          </a:stretch>
        </p:blipFill>
        <p:spPr>
          <a:xfrm>
            <a:off x="829235" y="2871241"/>
            <a:ext cx="7485529" cy="2930116"/>
          </a:xfrm>
          <a:prstGeom prst="rect">
            <a:avLst/>
          </a:prstGeom>
        </p:spPr>
      </p:pic>
    </p:spTree>
    <p:extLst>
      <p:ext uri="{BB962C8B-B14F-4D97-AF65-F5344CB8AC3E}">
        <p14:creationId xmlns:p14="http://schemas.microsoft.com/office/powerpoint/2010/main" val="293750482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9DAA7-98DF-2A48-B458-CC0DCA9A5B95}"/>
              </a:ext>
            </a:extLst>
          </p:cNvPr>
          <p:cNvSpPr>
            <a:spLocks noGrp="1"/>
          </p:cNvSpPr>
          <p:nvPr>
            <p:ph type="title"/>
          </p:nvPr>
        </p:nvSpPr>
        <p:spPr/>
        <p:txBody>
          <a:bodyPr/>
          <a:lstStyle/>
          <a:p>
            <a:r>
              <a:rPr lang="en-US" b="1" i="1" u="sng" dirty="0"/>
              <a:t>Some</a:t>
            </a:r>
            <a:r>
              <a:rPr lang="en-US" dirty="0"/>
              <a:t> Notable FERC Events</a:t>
            </a:r>
          </a:p>
        </p:txBody>
      </p:sp>
      <p:sp>
        <p:nvSpPr>
          <p:cNvPr id="3" name="Content Placeholder 2">
            <a:extLst>
              <a:ext uri="{FF2B5EF4-FFF2-40B4-BE49-F238E27FC236}">
                <a16:creationId xmlns:a16="http://schemas.microsoft.com/office/drawing/2014/main" id="{19EBA766-AFFF-014C-BAC8-786EF489061F}"/>
              </a:ext>
            </a:extLst>
          </p:cNvPr>
          <p:cNvSpPr>
            <a:spLocks noGrp="1"/>
          </p:cNvSpPr>
          <p:nvPr>
            <p:ph sz="half" idx="1"/>
          </p:nvPr>
        </p:nvSpPr>
        <p:spPr/>
        <p:txBody>
          <a:bodyPr/>
          <a:lstStyle/>
          <a:p>
            <a:pPr lvl="1"/>
            <a:endParaRPr lang="en-US" dirty="0"/>
          </a:p>
          <a:p>
            <a:pPr lvl="1"/>
            <a:endParaRPr lang="en-US" dirty="0"/>
          </a:p>
        </p:txBody>
      </p:sp>
      <p:sp>
        <p:nvSpPr>
          <p:cNvPr id="8" name="Content Placeholder 2">
            <a:extLst>
              <a:ext uri="{FF2B5EF4-FFF2-40B4-BE49-F238E27FC236}">
                <a16:creationId xmlns:a16="http://schemas.microsoft.com/office/drawing/2014/main" id="{EB177B24-BDFF-1945-917B-195CA35D6466}"/>
              </a:ext>
            </a:extLst>
          </p:cNvPr>
          <p:cNvSpPr txBox="1">
            <a:spLocks/>
          </p:cNvSpPr>
          <p:nvPr/>
        </p:nvSpPr>
        <p:spPr>
          <a:xfrm>
            <a:off x="457200" y="1371599"/>
            <a:ext cx="4114800" cy="51560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62500" lnSpcReduction="20000"/>
          </a:bodyPr>
          <a:lstStyle>
            <a:lvl1pPr marL="342900" marR="0" indent="-34290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1pPr>
            <a:lvl2pPr marL="790575" marR="0" indent="-333375"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2pPr>
            <a:lvl3pPr marL="12344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3pPr>
            <a:lvl4pPr marL="16916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4pPr>
            <a:lvl5pPr marL="21488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5pPr>
            <a:lvl6pPr marL="26060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6pPr>
            <a:lvl7pPr marL="30632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7pPr>
            <a:lvl8pPr marL="3520440" marR="0" indent="-32004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8pPr>
            <a:lvl9pPr marL="3977640" marR="0" indent="-32004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9pPr>
          </a:lstStyle>
          <a:p>
            <a:pPr hangingPunct="1"/>
            <a:r>
              <a:rPr lang="en-US" dirty="0"/>
              <a:t>1977</a:t>
            </a:r>
          </a:p>
          <a:p>
            <a:pPr marL="742950" lvl="1" indent="-285750" hangingPunct="1">
              <a:spcBef>
                <a:spcPts val="500"/>
              </a:spcBef>
              <a:defRPr sz="2400"/>
            </a:pPr>
            <a:r>
              <a:rPr lang="en-US" sz="2400" dirty="0"/>
              <a:t>DOE Organization Act</a:t>
            </a:r>
          </a:p>
          <a:p>
            <a:pPr marL="1186814" lvl="2" indent="-285750" hangingPunct="1">
              <a:spcBef>
                <a:spcPts val="500"/>
              </a:spcBef>
              <a:defRPr sz="2400"/>
            </a:pPr>
            <a:r>
              <a:rPr lang="en-US" sz="2400" dirty="0"/>
              <a:t>Forms DOE</a:t>
            </a:r>
          </a:p>
          <a:p>
            <a:pPr marL="1186814" lvl="2" indent="-285750" hangingPunct="1">
              <a:spcBef>
                <a:spcPts val="500"/>
              </a:spcBef>
              <a:defRPr sz="2400"/>
            </a:pPr>
            <a:r>
              <a:rPr lang="en-US" sz="2400" dirty="0"/>
              <a:t>FPC becomes FERC</a:t>
            </a:r>
          </a:p>
          <a:p>
            <a:pPr marL="1186814" lvl="2" indent="-285750" hangingPunct="1">
              <a:spcBef>
                <a:spcPts val="500"/>
              </a:spcBef>
              <a:defRPr sz="2400"/>
            </a:pPr>
            <a:r>
              <a:rPr lang="en-US" sz="2400" dirty="0"/>
              <a:t>PMA’s leave Interior</a:t>
            </a:r>
          </a:p>
          <a:p>
            <a:pPr marL="1186814" lvl="2" indent="-285750" hangingPunct="1">
              <a:spcBef>
                <a:spcPts val="500"/>
              </a:spcBef>
              <a:defRPr sz="2400"/>
            </a:pPr>
            <a:r>
              <a:rPr lang="en-US" sz="2400" dirty="0"/>
              <a:t>WAPA formed</a:t>
            </a:r>
          </a:p>
          <a:p>
            <a:pPr marL="1644014" lvl="3" indent="-285750" hangingPunct="1">
              <a:spcBef>
                <a:spcPts val="500"/>
              </a:spcBef>
              <a:defRPr sz="2400"/>
            </a:pPr>
            <a:r>
              <a:rPr lang="en-US" sz="2400" dirty="0"/>
              <a:t>Bureau lost transmission</a:t>
            </a:r>
          </a:p>
          <a:p>
            <a:pPr marL="295275" indent="-285750" hangingPunct="1">
              <a:spcBef>
                <a:spcPts val="500"/>
              </a:spcBef>
              <a:defRPr sz="2400"/>
            </a:pPr>
            <a:r>
              <a:rPr lang="en-US" sz="2900" dirty="0"/>
              <a:t>1978</a:t>
            </a:r>
          </a:p>
          <a:p>
            <a:pPr marL="742950" lvl="1" indent="-285750" hangingPunct="1">
              <a:spcBef>
                <a:spcPts val="500"/>
              </a:spcBef>
              <a:defRPr sz="2400"/>
            </a:pPr>
            <a:r>
              <a:rPr lang="en-US" sz="2400" dirty="0"/>
              <a:t>Public Utilities Regulatory Policies Act (PURPA)</a:t>
            </a:r>
          </a:p>
          <a:p>
            <a:pPr marL="1186814" lvl="2" indent="-285750" hangingPunct="1">
              <a:spcBef>
                <a:spcPts val="500"/>
              </a:spcBef>
              <a:defRPr sz="2400"/>
            </a:pPr>
            <a:r>
              <a:rPr lang="en-US" sz="2400" dirty="0"/>
              <a:t>Allows NUG’s to plug in (avoided cost rates)</a:t>
            </a:r>
          </a:p>
          <a:p>
            <a:pPr marL="1644014" lvl="3" indent="-285750" hangingPunct="1">
              <a:spcBef>
                <a:spcPts val="500"/>
              </a:spcBef>
              <a:defRPr sz="2400"/>
            </a:pPr>
            <a:r>
              <a:rPr lang="en-US" sz="2400" dirty="0"/>
              <a:t>This is ground breaking</a:t>
            </a:r>
          </a:p>
          <a:p>
            <a:pPr marL="2101214" lvl="4" indent="-285750" hangingPunct="1">
              <a:spcBef>
                <a:spcPts val="500"/>
              </a:spcBef>
              <a:defRPr sz="2400"/>
            </a:pPr>
            <a:r>
              <a:rPr lang="en-US" sz="2400" dirty="0"/>
              <a:t>But not overly effective</a:t>
            </a:r>
          </a:p>
          <a:p>
            <a:pPr marL="295275" indent="-285750" hangingPunct="1">
              <a:spcBef>
                <a:spcPts val="500"/>
              </a:spcBef>
              <a:defRPr sz="2400"/>
            </a:pPr>
            <a:r>
              <a:rPr lang="en-US" sz="2900" dirty="0"/>
              <a:t>1996</a:t>
            </a:r>
          </a:p>
          <a:p>
            <a:pPr marL="742950" lvl="1" indent="-285750" hangingPunct="1">
              <a:spcBef>
                <a:spcPts val="500"/>
              </a:spcBef>
              <a:defRPr sz="2400"/>
            </a:pPr>
            <a:r>
              <a:rPr lang="en-US" sz="2400" dirty="0"/>
              <a:t>Order 888</a:t>
            </a:r>
          </a:p>
          <a:p>
            <a:pPr marL="1186814" lvl="2" indent="-285750" hangingPunct="1">
              <a:spcBef>
                <a:spcPts val="500"/>
              </a:spcBef>
              <a:defRPr sz="2400"/>
            </a:pPr>
            <a:r>
              <a:rPr lang="en-US" sz="2400" dirty="0"/>
              <a:t>Why was 888 chosen?</a:t>
            </a:r>
          </a:p>
          <a:p>
            <a:pPr marL="1186814" lvl="2" indent="-285750" hangingPunct="1">
              <a:spcBef>
                <a:spcPts val="500"/>
              </a:spcBef>
              <a:defRPr sz="2400"/>
            </a:pPr>
            <a:r>
              <a:rPr lang="en-US" sz="2400" dirty="0"/>
              <a:t>Open Access! </a:t>
            </a:r>
          </a:p>
          <a:p>
            <a:pPr marL="1644014" lvl="3" indent="-285750" hangingPunct="1">
              <a:spcBef>
                <a:spcPts val="500"/>
              </a:spcBef>
              <a:defRPr sz="2400"/>
            </a:pPr>
            <a:r>
              <a:rPr lang="en-US" sz="2400" dirty="0"/>
              <a:t>OATT’s come from 890</a:t>
            </a:r>
          </a:p>
          <a:p>
            <a:pPr marL="742950" lvl="1" indent="-285750" hangingPunct="1">
              <a:spcBef>
                <a:spcPts val="500"/>
              </a:spcBef>
              <a:defRPr sz="2400"/>
            </a:pPr>
            <a:r>
              <a:rPr lang="en-US" sz="2400" dirty="0"/>
              <a:t>Order 889 (OASIS)</a:t>
            </a:r>
          </a:p>
        </p:txBody>
      </p:sp>
      <p:sp>
        <p:nvSpPr>
          <p:cNvPr id="9" name="Content Placeholder 2">
            <a:extLst>
              <a:ext uri="{FF2B5EF4-FFF2-40B4-BE49-F238E27FC236}">
                <a16:creationId xmlns:a16="http://schemas.microsoft.com/office/drawing/2014/main" id="{FC8CC035-9B1B-EF4A-A44B-E1D003E31C3F}"/>
              </a:ext>
            </a:extLst>
          </p:cNvPr>
          <p:cNvSpPr txBox="1">
            <a:spLocks/>
          </p:cNvSpPr>
          <p:nvPr/>
        </p:nvSpPr>
        <p:spPr>
          <a:xfrm>
            <a:off x="4743450" y="1371598"/>
            <a:ext cx="4114800" cy="4993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62500" lnSpcReduction="20000"/>
          </a:bodyPr>
          <a:lstStyle>
            <a:lvl1pPr marL="342900" marR="0" indent="-34290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1pPr>
            <a:lvl2pPr marL="790575" marR="0" indent="-333375"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2pPr>
            <a:lvl3pPr marL="12344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3pPr>
            <a:lvl4pPr marL="16916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4pPr>
            <a:lvl5pPr marL="21488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5pPr>
            <a:lvl6pPr marL="26060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6pPr>
            <a:lvl7pPr marL="30632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7pPr>
            <a:lvl8pPr marL="3520440" marR="0" indent="-32004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8pPr>
            <a:lvl9pPr marL="3977640" marR="0" indent="-32004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332C2C"/>
                </a:solidFill>
                <a:uFillTx/>
                <a:latin typeface="Arial"/>
                <a:ea typeface="Arial"/>
                <a:cs typeface="Arial"/>
                <a:sym typeface="Arial"/>
              </a:defRPr>
            </a:lvl9pPr>
          </a:lstStyle>
          <a:p>
            <a:pPr hangingPunct="1"/>
            <a:r>
              <a:rPr lang="en-US" dirty="0"/>
              <a:t>1999</a:t>
            </a:r>
          </a:p>
          <a:p>
            <a:pPr marL="742950" lvl="1" indent="-285750" hangingPunct="1">
              <a:spcBef>
                <a:spcPts val="500"/>
              </a:spcBef>
              <a:defRPr sz="2400"/>
            </a:pPr>
            <a:r>
              <a:rPr lang="en-US" sz="2400" dirty="0"/>
              <a:t>Order 2000</a:t>
            </a:r>
          </a:p>
          <a:p>
            <a:pPr marL="1186814" lvl="2" indent="-285750" hangingPunct="1">
              <a:spcBef>
                <a:spcPts val="500"/>
              </a:spcBef>
              <a:defRPr sz="2400"/>
            </a:pPr>
            <a:r>
              <a:rPr lang="en-US" sz="2400" dirty="0"/>
              <a:t>Facilitates RTO Formation</a:t>
            </a:r>
          </a:p>
          <a:p>
            <a:pPr marL="295275" indent="-285750" hangingPunct="1">
              <a:spcBef>
                <a:spcPts val="500"/>
              </a:spcBef>
              <a:defRPr sz="2400"/>
            </a:pPr>
            <a:r>
              <a:rPr lang="en-US" sz="2900" dirty="0"/>
              <a:t>2000</a:t>
            </a:r>
          </a:p>
          <a:p>
            <a:pPr marL="742950" lvl="1" indent="-285750" hangingPunct="1">
              <a:spcBef>
                <a:spcPts val="500"/>
              </a:spcBef>
              <a:defRPr sz="2400"/>
            </a:pPr>
            <a:r>
              <a:rPr lang="en-US" sz="2400" dirty="0"/>
              <a:t>Order 638</a:t>
            </a:r>
          </a:p>
          <a:p>
            <a:pPr marL="1186814" lvl="2" indent="-285750" hangingPunct="1">
              <a:spcBef>
                <a:spcPts val="500"/>
              </a:spcBef>
              <a:defRPr sz="2400"/>
            </a:pPr>
            <a:r>
              <a:rPr lang="en-US" sz="2400" dirty="0"/>
              <a:t>Standards of Conduct</a:t>
            </a:r>
          </a:p>
          <a:p>
            <a:pPr marL="295275" indent="-285750" hangingPunct="1">
              <a:spcBef>
                <a:spcPts val="500"/>
              </a:spcBef>
              <a:defRPr sz="2400"/>
            </a:pPr>
            <a:r>
              <a:rPr lang="en-US" sz="2900" dirty="0"/>
              <a:t>2003</a:t>
            </a:r>
          </a:p>
          <a:p>
            <a:pPr marL="742950" lvl="1" indent="-285750" hangingPunct="1">
              <a:spcBef>
                <a:spcPts val="500"/>
              </a:spcBef>
              <a:defRPr sz="2400"/>
            </a:pPr>
            <a:r>
              <a:rPr lang="en-US" sz="2400" dirty="0"/>
              <a:t>Order 2003</a:t>
            </a:r>
          </a:p>
          <a:p>
            <a:pPr marL="1186814" lvl="2" indent="-285750" hangingPunct="1">
              <a:spcBef>
                <a:spcPts val="500"/>
              </a:spcBef>
              <a:defRPr sz="2400"/>
            </a:pPr>
            <a:r>
              <a:rPr lang="en-US" sz="2400" dirty="0"/>
              <a:t>Standardizes LGIA</a:t>
            </a:r>
          </a:p>
          <a:p>
            <a:pPr marL="1644014" lvl="3" indent="-285750" hangingPunct="1">
              <a:spcBef>
                <a:spcPts val="500"/>
              </a:spcBef>
              <a:defRPr sz="2400"/>
            </a:pPr>
            <a:r>
              <a:rPr lang="en-US" sz="2400" dirty="0"/>
              <a:t>Order 2006 for SGIA</a:t>
            </a:r>
          </a:p>
          <a:p>
            <a:pPr marL="295275" indent="-285750" hangingPunct="1">
              <a:spcBef>
                <a:spcPts val="500"/>
              </a:spcBef>
              <a:defRPr sz="2400"/>
            </a:pPr>
            <a:r>
              <a:rPr lang="en-US" sz="2900" dirty="0"/>
              <a:t>2005</a:t>
            </a:r>
          </a:p>
          <a:p>
            <a:pPr marL="742950" lvl="1" indent="-285750" hangingPunct="1">
              <a:spcBef>
                <a:spcPts val="500"/>
              </a:spcBef>
              <a:defRPr sz="2400"/>
            </a:pPr>
            <a:r>
              <a:rPr lang="en-US" sz="2400" dirty="0"/>
              <a:t>Order 661 (Wind is different)</a:t>
            </a:r>
          </a:p>
          <a:p>
            <a:pPr marL="295275" indent="-285750" hangingPunct="1">
              <a:spcBef>
                <a:spcPts val="500"/>
              </a:spcBef>
              <a:defRPr sz="2400"/>
            </a:pPr>
            <a:r>
              <a:rPr lang="en-US" sz="2900" dirty="0"/>
              <a:t>2007</a:t>
            </a:r>
            <a:r>
              <a:rPr lang="en-US" sz="2400" dirty="0"/>
              <a:t> </a:t>
            </a:r>
          </a:p>
          <a:p>
            <a:pPr marL="742950" lvl="1" indent="-285750" hangingPunct="1">
              <a:spcBef>
                <a:spcPts val="500"/>
              </a:spcBef>
              <a:defRPr sz="2400"/>
            </a:pPr>
            <a:r>
              <a:rPr lang="en-US" sz="2400" dirty="0"/>
              <a:t>Order 667 repeals PUHCA</a:t>
            </a:r>
          </a:p>
          <a:p>
            <a:pPr marL="742950" lvl="1" indent="-285750" hangingPunct="1">
              <a:spcBef>
                <a:spcPts val="500"/>
              </a:spcBef>
              <a:defRPr sz="2400"/>
            </a:pPr>
            <a:r>
              <a:rPr lang="en-US" sz="2400" dirty="0"/>
              <a:t>Order 693 </a:t>
            </a:r>
          </a:p>
          <a:p>
            <a:pPr marL="1186814" lvl="2" indent="-285750" hangingPunct="1">
              <a:spcBef>
                <a:spcPts val="500"/>
              </a:spcBef>
              <a:defRPr sz="2400"/>
            </a:pPr>
            <a:r>
              <a:rPr lang="en-US" sz="2400" dirty="0"/>
              <a:t>Mandatory Reliability Standards</a:t>
            </a:r>
          </a:p>
          <a:p>
            <a:pPr marL="742950" lvl="1" indent="-285750" hangingPunct="1">
              <a:spcBef>
                <a:spcPts val="500"/>
              </a:spcBef>
              <a:defRPr sz="2400"/>
            </a:pPr>
            <a:r>
              <a:rPr lang="en-US" sz="2400" dirty="0"/>
              <a:t>Order 697</a:t>
            </a:r>
          </a:p>
          <a:p>
            <a:pPr marL="1186814" lvl="2" indent="-285750" hangingPunct="1">
              <a:spcBef>
                <a:spcPts val="500"/>
              </a:spcBef>
              <a:defRPr sz="2400"/>
            </a:pPr>
            <a:r>
              <a:rPr lang="en-US" sz="2400" dirty="0"/>
              <a:t>Market Power Studies</a:t>
            </a:r>
          </a:p>
          <a:p>
            <a:pPr marL="901064" lvl="2" indent="0" hangingPunct="1">
              <a:spcBef>
                <a:spcPts val="500"/>
              </a:spcBef>
              <a:buNone/>
              <a:defRPr sz="2400"/>
            </a:pPr>
            <a:endParaRPr lang="en-US" sz="2400" dirty="0"/>
          </a:p>
          <a:p>
            <a:pPr marL="295275" indent="-285750" hangingPunct="1">
              <a:spcBef>
                <a:spcPts val="500"/>
              </a:spcBef>
              <a:defRPr sz="2400"/>
            </a:pPr>
            <a:endParaRPr lang="en-US" sz="2400" dirty="0"/>
          </a:p>
          <a:p>
            <a:pPr marL="295275" indent="-285750" hangingPunct="1">
              <a:spcBef>
                <a:spcPts val="500"/>
              </a:spcBef>
              <a:defRPr sz="2400"/>
            </a:pPr>
            <a:endParaRPr lang="en-US" sz="2400" dirty="0"/>
          </a:p>
          <a:p>
            <a:pPr marL="295275" indent="-285750" hangingPunct="1">
              <a:spcBef>
                <a:spcPts val="500"/>
              </a:spcBef>
              <a:defRPr sz="2400"/>
            </a:pPr>
            <a:endParaRPr lang="en-US" sz="2400" dirty="0"/>
          </a:p>
          <a:p>
            <a:pPr marL="295275" indent="-285750" hangingPunct="1">
              <a:spcBef>
                <a:spcPts val="500"/>
              </a:spcBef>
              <a:defRPr sz="2400"/>
            </a:pPr>
            <a:endParaRPr lang="en-US" sz="2400" dirty="0"/>
          </a:p>
        </p:txBody>
      </p:sp>
    </p:spTree>
    <p:extLst>
      <p:ext uri="{BB962C8B-B14F-4D97-AF65-F5344CB8AC3E}">
        <p14:creationId xmlns:p14="http://schemas.microsoft.com/office/powerpoint/2010/main" val="1073913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6446-E499-C248-B005-E16AECB36774}"/>
              </a:ext>
            </a:extLst>
          </p:cNvPr>
          <p:cNvSpPr>
            <a:spLocks noGrp="1"/>
          </p:cNvSpPr>
          <p:nvPr>
            <p:ph type="title"/>
          </p:nvPr>
        </p:nvSpPr>
        <p:spPr/>
        <p:txBody>
          <a:bodyPr>
            <a:normAutofit fontScale="90000"/>
          </a:bodyPr>
          <a:lstStyle/>
          <a:p>
            <a:r>
              <a:rPr lang="en-US" dirty="0"/>
              <a:t>Order 693 and NERC Reliability Standards</a:t>
            </a:r>
          </a:p>
        </p:txBody>
      </p:sp>
      <p:pic>
        <p:nvPicPr>
          <p:cNvPr id="4" name="Picture 3">
            <a:extLst>
              <a:ext uri="{FF2B5EF4-FFF2-40B4-BE49-F238E27FC236}">
                <a16:creationId xmlns:a16="http://schemas.microsoft.com/office/drawing/2014/main" id="{C284AF1C-63EB-C348-A7AE-DC642268CD76}"/>
              </a:ext>
            </a:extLst>
          </p:cNvPr>
          <p:cNvPicPr>
            <a:picLocks noChangeAspect="1"/>
          </p:cNvPicPr>
          <p:nvPr/>
        </p:nvPicPr>
        <p:blipFill>
          <a:blip r:embed="rId2"/>
          <a:stretch>
            <a:fillRect/>
          </a:stretch>
        </p:blipFill>
        <p:spPr>
          <a:xfrm>
            <a:off x="457200" y="1247309"/>
            <a:ext cx="3334871" cy="5351487"/>
          </a:xfrm>
          <a:prstGeom prst="rect">
            <a:avLst/>
          </a:prstGeom>
        </p:spPr>
      </p:pic>
      <p:pic>
        <p:nvPicPr>
          <p:cNvPr id="5" name="Picture 4">
            <a:extLst>
              <a:ext uri="{FF2B5EF4-FFF2-40B4-BE49-F238E27FC236}">
                <a16:creationId xmlns:a16="http://schemas.microsoft.com/office/drawing/2014/main" id="{070049F1-C8A9-6648-9952-182D1FFE715E}"/>
              </a:ext>
            </a:extLst>
          </p:cNvPr>
          <p:cNvPicPr>
            <a:picLocks noChangeAspect="1"/>
          </p:cNvPicPr>
          <p:nvPr/>
        </p:nvPicPr>
        <p:blipFill>
          <a:blip r:embed="rId3"/>
          <a:stretch>
            <a:fillRect/>
          </a:stretch>
        </p:blipFill>
        <p:spPr>
          <a:xfrm>
            <a:off x="4284196" y="1247309"/>
            <a:ext cx="3910479" cy="499716"/>
          </a:xfrm>
          <a:prstGeom prst="rect">
            <a:avLst/>
          </a:prstGeom>
        </p:spPr>
      </p:pic>
      <p:pic>
        <p:nvPicPr>
          <p:cNvPr id="7" name="Picture 6">
            <a:extLst>
              <a:ext uri="{FF2B5EF4-FFF2-40B4-BE49-F238E27FC236}">
                <a16:creationId xmlns:a16="http://schemas.microsoft.com/office/drawing/2014/main" id="{CBB6CE79-8537-784C-B51E-059DD281756E}"/>
              </a:ext>
            </a:extLst>
          </p:cNvPr>
          <p:cNvPicPr>
            <a:picLocks noChangeAspect="1"/>
          </p:cNvPicPr>
          <p:nvPr/>
        </p:nvPicPr>
        <p:blipFill>
          <a:blip r:embed="rId4"/>
          <a:stretch>
            <a:fillRect/>
          </a:stretch>
        </p:blipFill>
        <p:spPr>
          <a:xfrm>
            <a:off x="4426132" y="1663946"/>
            <a:ext cx="3626606" cy="4688541"/>
          </a:xfrm>
          <a:prstGeom prst="rect">
            <a:avLst/>
          </a:prstGeom>
        </p:spPr>
      </p:pic>
    </p:spTree>
    <p:extLst>
      <p:ext uri="{BB962C8B-B14F-4D97-AF65-F5344CB8AC3E}">
        <p14:creationId xmlns:p14="http://schemas.microsoft.com/office/powerpoint/2010/main" val="200220439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59FD-C9F6-A949-AA2E-00FFF5C3BF0D}"/>
              </a:ext>
            </a:extLst>
          </p:cNvPr>
          <p:cNvSpPr>
            <a:spLocks noGrp="1"/>
          </p:cNvSpPr>
          <p:nvPr>
            <p:ph type="title"/>
          </p:nvPr>
        </p:nvSpPr>
        <p:spPr/>
        <p:txBody>
          <a:bodyPr/>
          <a:lstStyle/>
          <a:p>
            <a:r>
              <a:rPr lang="en-US" dirty="0"/>
              <a:t>Know Yourself</a:t>
            </a:r>
          </a:p>
        </p:txBody>
      </p:sp>
      <p:pic>
        <p:nvPicPr>
          <p:cNvPr id="4" name="Picture 3">
            <a:extLst>
              <a:ext uri="{FF2B5EF4-FFF2-40B4-BE49-F238E27FC236}">
                <a16:creationId xmlns:a16="http://schemas.microsoft.com/office/drawing/2014/main" id="{CA7E2694-9AA4-124D-9485-DBE5ADD16E41}"/>
              </a:ext>
            </a:extLst>
          </p:cNvPr>
          <p:cNvPicPr>
            <a:picLocks noChangeAspect="1"/>
          </p:cNvPicPr>
          <p:nvPr/>
        </p:nvPicPr>
        <p:blipFill>
          <a:blip r:embed="rId2"/>
          <a:stretch>
            <a:fillRect/>
          </a:stretch>
        </p:blipFill>
        <p:spPr>
          <a:xfrm>
            <a:off x="1022106" y="1201269"/>
            <a:ext cx="6875800" cy="4989918"/>
          </a:xfrm>
          <a:prstGeom prst="rect">
            <a:avLst/>
          </a:prstGeom>
        </p:spPr>
      </p:pic>
    </p:spTree>
    <p:extLst>
      <p:ext uri="{BB962C8B-B14F-4D97-AF65-F5344CB8AC3E}">
        <p14:creationId xmlns:p14="http://schemas.microsoft.com/office/powerpoint/2010/main" val="35802702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prstGeom prst="rect">
            <a:avLst/>
          </a:prstGeom>
        </p:spPr>
        <p:txBody>
          <a:bodyPr/>
          <a:lstStyle/>
          <a:p>
            <a:r>
              <a:rPr dirty="0"/>
              <a:t>Employ Only the Capable</a:t>
            </a:r>
          </a:p>
        </p:txBody>
      </p:sp>
      <p:sp>
        <p:nvSpPr>
          <p:cNvPr id="183" name="Content Placeholder 2"/>
          <p:cNvSpPr txBox="1">
            <a:spLocks noGrp="1"/>
          </p:cNvSpPr>
          <p:nvPr>
            <p:ph type="body" idx="1"/>
          </p:nvPr>
        </p:nvSpPr>
        <p:spPr>
          <a:xfrm>
            <a:off x="457200" y="1371599"/>
            <a:ext cx="8229600" cy="4323705"/>
          </a:xfrm>
          <a:prstGeom prst="rect">
            <a:avLst/>
          </a:prstGeom>
        </p:spPr>
        <p:txBody>
          <a:bodyPr>
            <a:normAutofit lnSpcReduction="10000"/>
          </a:bodyPr>
          <a:lstStyle/>
          <a:p>
            <a:r>
              <a:rPr dirty="0"/>
              <a:t>People, Parts, Processes, and Programs</a:t>
            </a:r>
          </a:p>
          <a:p>
            <a:pPr marL="742950" lvl="1" indent="-285750">
              <a:spcBef>
                <a:spcPts val="500"/>
              </a:spcBef>
              <a:defRPr sz="2400"/>
            </a:pPr>
            <a:r>
              <a:rPr dirty="0"/>
              <a:t>People:  Planning should be the pinnacle of a career</a:t>
            </a:r>
          </a:p>
          <a:p>
            <a:pPr marL="1143000" lvl="2" indent="-228600">
              <a:spcBef>
                <a:spcPts val="400"/>
              </a:spcBef>
              <a:defRPr sz="2000"/>
            </a:pPr>
            <a:r>
              <a:rPr lang="en-US" dirty="0"/>
              <a:t>Sadly,</a:t>
            </a:r>
            <a:r>
              <a:rPr dirty="0"/>
              <a:t> it has trended towards being a starting place</a:t>
            </a:r>
          </a:p>
          <a:p>
            <a:pPr marL="1600200" lvl="3" indent="-228600">
              <a:spcBef>
                <a:spcPts val="400"/>
              </a:spcBef>
              <a:defRPr sz="2000"/>
            </a:pPr>
            <a:r>
              <a:rPr dirty="0"/>
              <a:t>This course is here to help!</a:t>
            </a:r>
          </a:p>
          <a:p>
            <a:pPr marL="742950" lvl="1" indent="-285750">
              <a:spcBef>
                <a:spcPts val="500"/>
              </a:spcBef>
              <a:defRPr sz="2400"/>
            </a:pPr>
            <a:r>
              <a:rPr dirty="0"/>
              <a:t>Parts:  Think for the long haul</a:t>
            </a:r>
          </a:p>
          <a:p>
            <a:pPr marL="1143000" lvl="2" indent="-228600">
              <a:spcBef>
                <a:spcPts val="400"/>
              </a:spcBef>
              <a:defRPr sz="2000"/>
            </a:pPr>
            <a:r>
              <a:rPr dirty="0"/>
              <a:t>Uncertainty rules</a:t>
            </a:r>
          </a:p>
          <a:p>
            <a:pPr marL="742950" lvl="1" indent="-285750">
              <a:spcBef>
                <a:spcPts val="500"/>
              </a:spcBef>
              <a:defRPr sz="2400"/>
            </a:pPr>
            <a:r>
              <a:rPr dirty="0"/>
              <a:t>Processes:  Write it down!</a:t>
            </a:r>
          </a:p>
          <a:p>
            <a:pPr marL="1143000" lvl="2" indent="-228600">
              <a:spcBef>
                <a:spcPts val="400"/>
              </a:spcBef>
              <a:defRPr sz="2000"/>
            </a:pPr>
            <a:r>
              <a:rPr dirty="0"/>
              <a:t>The NERC Compliance Machine needs to be fed</a:t>
            </a:r>
            <a:endParaRPr lang="en-US" dirty="0"/>
          </a:p>
          <a:p>
            <a:pPr marL="1600200" lvl="3" indent="-228600">
              <a:spcBef>
                <a:spcPts val="400"/>
              </a:spcBef>
              <a:defRPr sz="2000"/>
            </a:pPr>
            <a:r>
              <a:rPr lang="en-US" dirty="0"/>
              <a:t>Documentation is the hallmark of Professionalism</a:t>
            </a:r>
            <a:endParaRPr dirty="0"/>
          </a:p>
          <a:p>
            <a:pPr marL="742950" lvl="1" indent="-285750">
              <a:spcBef>
                <a:spcPts val="500"/>
              </a:spcBef>
              <a:defRPr sz="2400"/>
            </a:pPr>
            <a:r>
              <a:rPr dirty="0"/>
              <a:t>Programs:  Software</a:t>
            </a:r>
          </a:p>
          <a:p>
            <a:pPr marL="1143000" lvl="2" indent="-228600">
              <a:spcBef>
                <a:spcPts val="400"/>
              </a:spcBef>
              <a:defRPr sz="2000"/>
            </a:pPr>
            <a:r>
              <a:rPr dirty="0"/>
              <a:t>We are fans of PWS!</a:t>
            </a:r>
          </a:p>
        </p:txBody>
      </p:sp>
      <p:sp>
        <p:nvSpPr>
          <p:cNvPr id="184"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46</a:t>
            </a:fld>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le 1"/>
          <p:cNvSpPr txBox="1">
            <a:spLocks noGrp="1"/>
          </p:cNvSpPr>
          <p:nvPr>
            <p:ph type="title"/>
          </p:nvPr>
        </p:nvSpPr>
        <p:spPr>
          <a:prstGeom prst="rect">
            <a:avLst/>
          </a:prstGeom>
        </p:spPr>
        <p:txBody>
          <a:bodyPr/>
          <a:lstStyle/>
          <a:p>
            <a:r>
              <a:rPr dirty="0"/>
              <a:t>Capable People</a:t>
            </a:r>
          </a:p>
        </p:txBody>
      </p:sp>
      <p:sp>
        <p:nvSpPr>
          <p:cNvPr id="187" name="Content Placeholder 2"/>
          <p:cNvSpPr txBox="1">
            <a:spLocks noGrp="1"/>
          </p:cNvSpPr>
          <p:nvPr>
            <p:ph type="body" idx="1"/>
          </p:nvPr>
        </p:nvSpPr>
        <p:spPr>
          <a:xfrm>
            <a:off x="457200" y="1371599"/>
            <a:ext cx="8229600" cy="4323705"/>
          </a:xfrm>
          <a:prstGeom prst="rect">
            <a:avLst/>
          </a:prstGeom>
        </p:spPr>
        <p:txBody>
          <a:bodyPr/>
          <a:lstStyle/>
          <a:p>
            <a:r>
              <a:rPr dirty="0"/>
              <a:t>Electrical Engineers with Power Emphasis</a:t>
            </a:r>
            <a:endParaRPr lang="en-US" dirty="0"/>
          </a:p>
          <a:p>
            <a:pPr lvl="1"/>
            <a:r>
              <a:rPr lang="en-US" dirty="0"/>
              <a:t>Lets hope your employer values you</a:t>
            </a:r>
          </a:p>
          <a:p>
            <a:pPr lvl="2"/>
            <a:r>
              <a:rPr lang="en-US" dirty="0"/>
              <a:t>The Electrical Engineering is easy</a:t>
            </a:r>
          </a:p>
          <a:p>
            <a:pPr lvl="3"/>
            <a:r>
              <a:rPr lang="en-US" dirty="0"/>
              <a:t>Knowing the battle field is not!</a:t>
            </a:r>
          </a:p>
          <a:p>
            <a:pPr lvl="2"/>
            <a:r>
              <a:rPr lang="en-US" dirty="0"/>
              <a:t>This course is designed to help you perform ”IPB”</a:t>
            </a:r>
          </a:p>
          <a:p>
            <a:pPr lvl="3"/>
            <a:r>
              <a:rPr lang="en-US" dirty="0"/>
              <a:t>Intelligence Preparation of the Battlefield</a:t>
            </a:r>
            <a:endParaRPr dirty="0"/>
          </a:p>
        </p:txBody>
      </p:sp>
      <p:sp>
        <p:nvSpPr>
          <p:cNvPr id="188"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title"/>
          </p:nvPr>
        </p:nvSpPr>
        <p:spPr>
          <a:prstGeom prst="rect">
            <a:avLst/>
          </a:prstGeom>
        </p:spPr>
        <p:txBody>
          <a:bodyPr/>
          <a:lstStyle/>
          <a:p>
            <a:r>
              <a:rPr dirty="0"/>
              <a:t>Capable Parts</a:t>
            </a:r>
          </a:p>
        </p:txBody>
      </p:sp>
      <p:sp>
        <p:nvSpPr>
          <p:cNvPr id="191"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dirty="0"/>
          </a:p>
        </p:txBody>
      </p:sp>
      <p:sp>
        <p:nvSpPr>
          <p:cNvPr id="3" name="Text Placeholder 2">
            <a:extLst>
              <a:ext uri="{FF2B5EF4-FFF2-40B4-BE49-F238E27FC236}">
                <a16:creationId xmlns:a16="http://schemas.microsoft.com/office/drawing/2014/main" id="{69FB8633-F3EF-7D4A-8703-9F8D1B64904E}"/>
              </a:ext>
            </a:extLst>
          </p:cNvPr>
          <p:cNvSpPr>
            <a:spLocks noGrp="1"/>
          </p:cNvSpPr>
          <p:nvPr>
            <p:ph type="body" idx="1"/>
          </p:nvPr>
        </p:nvSpPr>
        <p:spPr/>
        <p:txBody>
          <a:bodyPr/>
          <a:lstStyle/>
          <a:p>
            <a:r>
              <a:rPr lang="en-US" dirty="0"/>
              <a:t>Why not the Best</a:t>
            </a:r>
          </a:p>
          <a:p>
            <a:pPr lvl="1"/>
            <a:r>
              <a:rPr lang="en-US" dirty="0"/>
              <a:t>Jimmy Carter’s Book</a:t>
            </a:r>
          </a:p>
          <a:p>
            <a:pPr lvl="2"/>
            <a:r>
              <a:rPr lang="en-US" dirty="0"/>
              <a:t>Heavily influenced by Hyman Rickover</a:t>
            </a:r>
          </a:p>
          <a:p>
            <a:r>
              <a:rPr lang="en-US" dirty="0"/>
              <a:t>Better is the Enemy of Good Enough?</a:t>
            </a:r>
          </a:p>
          <a:p>
            <a:pPr lvl="1"/>
            <a:r>
              <a:rPr lang="en-US" dirty="0"/>
              <a:t>The “Gold plating” view of the 20</a:t>
            </a:r>
            <a:r>
              <a:rPr lang="en-US" baseline="30000" dirty="0"/>
              <a:t>th</a:t>
            </a:r>
            <a:r>
              <a:rPr lang="en-US" dirty="0"/>
              <a:t> century</a:t>
            </a:r>
          </a:p>
          <a:p>
            <a:pPr lvl="2"/>
            <a:r>
              <a:rPr lang="en-US" dirty="0"/>
              <a:t>You know, those people that thought blackouts every 5 to 10 years was ok</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prstGeom prst="rect">
            <a:avLst/>
          </a:prstGeom>
        </p:spPr>
        <p:txBody>
          <a:bodyPr/>
          <a:lstStyle/>
          <a:p>
            <a:r>
              <a:rPr dirty="0"/>
              <a:t>Capable Parts: Station Designs</a:t>
            </a:r>
          </a:p>
        </p:txBody>
      </p:sp>
      <p:sp>
        <p:nvSpPr>
          <p:cNvPr id="195" name="Content Placeholder 2"/>
          <p:cNvSpPr txBox="1">
            <a:spLocks noGrp="1"/>
          </p:cNvSpPr>
          <p:nvPr>
            <p:ph type="body" idx="1"/>
          </p:nvPr>
        </p:nvSpPr>
        <p:spPr>
          <a:xfrm>
            <a:off x="457200" y="1371599"/>
            <a:ext cx="8229600" cy="4323705"/>
          </a:xfrm>
          <a:prstGeom prst="rect">
            <a:avLst/>
          </a:prstGeom>
        </p:spPr>
        <p:txBody>
          <a:bodyPr/>
          <a:lstStyle/>
          <a:p>
            <a:r>
              <a:rPr dirty="0"/>
              <a:t>Single Bus—Single Breaker</a:t>
            </a:r>
          </a:p>
          <a:p>
            <a:r>
              <a:rPr dirty="0"/>
              <a:t>Main and Transfer Bus (Main and Aux bus)</a:t>
            </a:r>
          </a:p>
          <a:p>
            <a:r>
              <a:rPr dirty="0"/>
              <a:t>Ring Bus</a:t>
            </a:r>
          </a:p>
          <a:p>
            <a:r>
              <a:rPr dirty="0"/>
              <a:t>Breaker and a half</a:t>
            </a:r>
          </a:p>
          <a:p>
            <a:r>
              <a:rPr dirty="0"/>
              <a:t>Double Bus—Double Breaker</a:t>
            </a:r>
          </a:p>
        </p:txBody>
      </p:sp>
      <p:sp>
        <p:nvSpPr>
          <p:cNvPr id="196"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dirty="0"/>
          </a:p>
        </p:txBody>
      </p:sp>
      <p:pic>
        <p:nvPicPr>
          <p:cNvPr id="197" name="Picture 4" descr="Picture 4"/>
          <p:cNvPicPr>
            <a:picLocks noChangeAspect="1"/>
          </p:cNvPicPr>
          <p:nvPr/>
        </p:nvPicPr>
        <p:blipFill>
          <a:blip r:embed="rId2"/>
          <a:stretch>
            <a:fillRect/>
          </a:stretch>
        </p:blipFill>
        <p:spPr>
          <a:xfrm>
            <a:off x="309351" y="4129215"/>
            <a:ext cx="5938065" cy="2038975"/>
          </a:xfrm>
          <a:prstGeom prst="rect">
            <a:avLst/>
          </a:prstGeom>
          <a:ln w="12700">
            <a:miter lim="400000"/>
          </a:ln>
        </p:spPr>
      </p:pic>
      <p:pic>
        <p:nvPicPr>
          <p:cNvPr id="198" name="Picture 5"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7415" y="2462463"/>
            <a:ext cx="2545414" cy="3543301"/>
          </a:xfrm>
          <a:prstGeom prst="rect">
            <a:avLst/>
          </a:prstGeom>
          <a:ln w="12700">
            <a:miter lim="400000"/>
          </a:ln>
        </p:spPr>
      </p:pic>
      <p:sp>
        <p:nvSpPr>
          <p:cNvPr id="199" name="Straight Arrow Connector 7"/>
          <p:cNvSpPr/>
          <p:nvPr/>
        </p:nvSpPr>
        <p:spPr>
          <a:xfrm flipH="1">
            <a:off x="5719011" y="2654968"/>
            <a:ext cx="528405" cy="133951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dirty="0"/>
          </a:p>
        </p:txBody>
      </p:sp>
      <p:sp>
        <p:nvSpPr>
          <p:cNvPr id="2" name="TextBox 1">
            <a:extLst>
              <a:ext uri="{FF2B5EF4-FFF2-40B4-BE49-F238E27FC236}">
                <a16:creationId xmlns:a16="http://schemas.microsoft.com/office/drawing/2014/main" id="{3DBF945A-DE05-1414-908D-E317DA066C2A}"/>
              </a:ext>
            </a:extLst>
          </p:cNvPr>
          <p:cNvSpPr txBox="1"/>
          <p:nvPr/>
        </p:nvSpPr>
        <p:spPr>
          <a:xfrm>
            <a:off x="1551261" y="6158782"/>
            <a:ext cx="46961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332C2C"/>
                </a:solidFill>
                <a:effectLst/>
                <a:uFillTx/>
                <a:latin typeface="Times New Roman"/>
                <a:ea typeface="Times New Roman"/>
                <a:cs typeface="Times New Roman"/>
                <a:sym typeface="Times New Roman"/>
              </a:rPr>
              <a:t>Why or why would you build Main and Transfer?</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p>
            <a:r>
              <a:rPr dirty="0"/>
              <a:t>Surface and Submarines</a:t>
            </a:r>
          </a:p>
        </p:txBody>
      </p:sp>
      <p:sp>
        <p:nvSpPr>
          <p:cNvPr id="119" name="Content Placeholder 2"/>
          <p:cNvSpPr txBox="1">
            <a:spLocks noGrp="1"/>
          </p:cNvSpPr>
          <p:nvPr>
            <p:ph type="body" idx="1"/>
          </p:nvPr>
        </p:nvSpPr>
        <p:spPr>
          <a:xfrm>
            <a:off x="457200" y="1371599"/>
            <a:ext cx="8229600" cy="4323705"/>
          </a:xfrm>
          <a:prstGeom prst="rect">
            <a:avLst/>
          </a:prstGeom>
        </p:spPr>
        <p:txBody>
          <a:bodyPr/>
          <a:lstStyle/>
          <a:p>
            <a:endParaRPr dirty="0"/>
          </a:p>
        </p:txBody>
      </p:sp>
      <p:sp>
        <p:nvSpPr>
          <p:cNvPr id="120" name="Slide Number Placeholder 3"/>
          <p:cNvSpPr txBox="1">
            <a:spLocks noGrp="1"/>
          </p:cNvSpPr>
          <p:nvPr>
            <p:ph type="sldNum" sz="quarter" idx="2"/>
          </p:nvPr>
        </p:nvSpPr>
        <p:spPr>
          <a:xfrm>
            <a:off x="8506459" y="6594558"/>
            <a:ext cx="1803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dirty="0"/>
          </a:p>
        </p:txBody>
      </p:sp>
      <p:pic>
        <p:nvPicPr>
          <p:cNvPr id="121" name="Picture 2" descr="Picture 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69733" y="1371600"/>
            <a:ext cx="8617594" cy="5234983"/>
          </a:xfrm>
          <a:prstGeom prst="rect">
            <a:avLst/>
          </a:prstGeom>
          <a:ln w="12700">
            <a:miter lim="400000"/>
          </a:ln>
        </p:spPr>
      </p:pic>
      <p:pic>
        <p:nvPicPr>
          <p:cNvPr id="122" name="Picture 6" descr="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69733" y="1371599"/>
            <a:ext cx="1979720" cy="2067181"/>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p:cNvSpPr txBox="1">
            <a:spLocks noGrp="1"/>
          </p:cNvSpPr>
          <p:nvPr>
            <p:ph type="title"/>
          </p:nvPr>
        </p:nvSpPr>
        <p:spPr>
          <a:prstGeom prst="rect">
            <a:avLst/>
          </a:prstGeom>
        </p:spPr>
        <p:txBody>
          <a:bodyPr/>
          <a:lstStyle/>
          <a:p>
            <a:r>
              <a:rPr dirty="0"/>
              <a:t>Capable Parts: Station Designs</a:t>
            </a:r>
          </a:p>
        </p:txBody>
      </p:sp>
      <p:sp>
        <p:nvSpPr>
          <p:cNvPr id="202" name="Content Placeholder 2"/>
          <p:cNvSpPr txBox="1">
            <a:spLocks noGrp="1"/>
          </p:cNvSpPr>
          <p:nvPr>
            <p:ph type="body" idx="1"/>
          </p:nvPr>
        </p:nvSpPr>
        <p:spPr>
          <a:xfrm>
            <a:off x="457200" y="1371599"/>
            <a:ext cx="8229600" cy="5074921"/>
          </a:xfrm>
          <a:prstGeom prst="rect">
            <a:avLst/>
          </a:prstGeom>
        </p:spPr>
        <p:txBody>
          <a:bodyPr>
            <a:normAutofit lnSpcReduction="10000"/>
          </a:bodyPr>
          <a:lstStyle/>
          <a:p>
            <a:r>
              <a:rPr dirty="0"/>
              <a:t>System Performance Matters</a:t>
            </a:r>
          </a:p>
          <a:p>
            <a:pPr marL="742950" lvl="1" indent="-285750">
              <a:spcBef>
                <a:spcPts val="500"/>
              </a:spcBef>
              <a:defRPr sz="2400"/>
            </a:pPr>
            <a:r>
              <a:rPr dirty="0"/>
              <a:t>NERC Standards (TPL-001-4)</a:t>
            </a:r>
          </a:p>
          <a:p>
            <a:pPr marL="1143000" lvl="2" indent="-228600">
              <a:spcBef>
                <a:spcPts val="400"/>
              </a:spcBef>
              <a:defRPr sz="2000"/>
            </a:pPr>
            <a:r>
              <a:rPr dirty="0"/>
              <a:t>Probability is not really an option</a:t>
            </a:r>
          </a:p>
          <a:p>
            <a:pPr marL="1143000" lvl="2" indent="-228600">
              <a:spcBef>
                <a:spcPts val="400"/>
              </a:spcBef>
              <a:defRPr sz="2000"/>
            </a:pPr>
            <a:r>
              <a:rPr dirty="0"/>
              <a:t>Breakers are good!  More is better…really</a:t>
            </a:r>
          </a:p>
          <a:p>
            <a:pPr marL="1600200" lvl="3" indent="-228600">
              <a:spcBef>
                <a:spcPts val="400"/>
              </a:spcBef>
              <a:defRPr sz="2000"/>
            </a:pPr>
            <a:r>
              <a:rPr dirty="0"/>
              <a:t>Never mind the inside the station</a:t>
            </a:r>
            <a:r>
              <a:rPr lang="en-US" dirty="0"/>
              <a:t> (i.e. breaker statistics)</a:t>
            </a:r>
            <a:r>
              <a:rPr dirty="0"/>
              <a:t> performance</a:t>
            </a:r>
          </a:p>
          <a:p>
            <a:pPr marL="1600200" lvl="3" indent="-228600">
              <a:spcBef>
                <a:spcPts val="400"/>
              </a:spcBef>
              <a:defRPr sz="2000"/>
            </a:pPr>
            <a:r>
              <a:rPr b="1" u="sng" dirty="0"/>
              <a:t>It’s the outside the station performance that matters</a:t>
            </a:r>
            <a:endParaRPr lang="en-US" b="1" u="sng" dirty="0"/>
          </a:p>
          <a:p>
            <a:pPr marL="1143000" lvl="2" indent="-228600">
              <a:spcBef>
                <a:spcPts val="400"/>
              </a:spcBef>
              <a:defRPr sz="2000"/>
            </a:pPr>
            <a:r>
              <a:rPr lang="en-US" dirty="0"/>
              <a:t>Specify facility limits for the long haul</a:t>
            </a:r>
          </a:p>
          <a:p>
            <a:pPr marL="1600200" lvl="3" indent="-228600">
              <a:spcBef>
                <a:spcPts val="400"/>
              </a:spcBef>
              <a:defRPr sz="2000"/>
            </a:pPr>
            <a:r>
              <a:rPr lang="en-US" dirty="0"/>
              <a:t>Buy good stuff…plan for growth…plan for higher voltages</a:t>
            </a:r>
          </a:p>
          <a:p>
            <a:pPr marL="1600200" lvl="3" indent="-228600">
              <a:spcBef>
                <a:spcPts val="400"/>
              </a:spcBef>
              <a:defRPr sz="2000"/>
            </a:pPr>
            <a:r>
              <a:rPr lang="en-US" b="1" dirty="0"/>
              <a:t>PLAN FOR HIGHER TEMPERATURES!!!</a:t>
            </a:r>
          </a:p>
          <a:p>
            <a:pPr marL="2057400" lvl="4" indent="-228600">
              <a:spcBef>
                <a:spcPts val="400"/>
              </a:spcBef>
              <a:defRPr sz="2000"/>
            </a:pPr>
            <a:r>
              <a:rPr lang="en-US" dirty="0"/>
              <a:t>Stop with 30C ratings!!!</a:t>
            </a:r>
          </a:p>
          <a:p>
            <a:pPr marL="2514600" lvl="5" indent="-228600">
              <a:spcBef>
                <a:spcPts val="400"/>
              </a:spcBef>
              <a:defRPr sz="2000"/>
            </a:pPr>
            <a:r>
              <a:rPr lang="en-US" dirty="0"/>
              <a:t>50C is actually the proper design specification</a:t>
            </a:r>
          </a:p>
          <a:p>
            <a:pPr marL="2057400" lvl="4" indent="-228600">
              <a:spcBef>
                <a:spcPts val="400"/>
              </a:spcBef>
              <a:defRPr sz="2000"/>
            </a:pPr>
            <a:r>
              <a:rPr lang="en-US" dirty="0"/>
              <a:t>Don’t use “magic wind” unless you can empirically support it’s use</a:t>
            </a:r>
          </a:p>
          <a:p>
            <a:pPr marL="1600200" lvl="3" indent="-228600">
              <a:spcBef>
                <a:spcPts val="400"/>
              </a:spcBef>
              <a:defRPr sz="2000"/>
            </a:pPr>
            <a:r>
              <a:rPr lang="en-US" dirty="0"/>
              <a:t>FERC Order 881…</a:t>
            </a:r>
          </a:p>
          <a:p>
            <a:pPr marL="2057400" lvl="4" indent="-228600">
              <a:spcBef>
                <a:spcPts val="400"/>
              </a:spcBef>
              <a:defRPr sz="2000"/>
            </a:pPr>
            <a:endParaRPr lang="en-US" dirty="0"/>
          </a:p>
          <a:p>
            <a:pPr marL="2514600" lvl="5" indent="-228600">
              <a:spcBef>
                <a:spcPts val="400"/>
              </a:spcBef>
              <a:defRPr sz="2000"/>
            </a:pPr>
            <a:endParaRPr b="1" dirty="0"/>
          </a:p>
        </p:txBody>
      </p:sp>
      <p:sp>
        <p:nvSpPr>
          <p:cNvPr id="203"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itle 1"/>
          <p:cNvSpPr txBox="1">
            <a:spLocks noGrp="1"/>
          </p:cNvSpPr>
          <p:nvPr>
            <p:ph type="title"/>
          </p:nvPr>
        </p:nvSpPr>
        <p:spPr>
          <a:prstGeom prst="rect">
            <a:avLst/>
          </a:prstGeom>
        </p:spPr>
        <p:txBody>
          <a:bodyPr/>
          <a:lstStyle/>
          <a:p>
            <a:r>
              <a:rPr dirty="0"/>
              <a:t>Capable Parts:  Conductor Material</a:t>
            </a:r>
          </a:p>
        </p:txBody>
      </p:sp>
      <p:sp>
        <p:nvSpPr>
          <p:cNvPr id="206" name="Content Placeholder 2"/>
          <p:cNvSpPr txBox="1">
            <a:spLocks noGrp="1"/>
          </p:cNvSpPr>
          <p:nvPr>
            <p:ph type="body" sz="half" idx="1"/>
          </p:nvPr>
        </p:nvSpPr>
        <p:spPr>
          <a:xfrm>
            <a:off x="457200" y="1371599"/>
            <a:ext cx="4154905" cy="4323705"/>
          </a:xfrm>
          <a:prstGeom prst="rect">
            <a:avLst/>
          </a:prstGeom>
        </p:spPr>
        <p:txBody>
          <a:bodyPr/>
          <a:lstStyle/>
          <a:p>
            <a:pPr marL="342900" indent="-342900">
              <a:lnSpc>
                <a:spcPct val="80000"/>
              </a:lnSpc>
              <a:defRPr sz="2500"/>
            </a:pPr>
            <a:r>
              <a:rPr dirty="0"/>
              <a:t>Silver</a:t>
            </a:r>
          </a:p>
          <a:p>
            <a:pPr marL="742950" lvl="1" indent="-285750">
              <a:lnSpc>
                <a:spcPct val="80000"/>
              </a:lnSpc>
              <a:spcBef>
                <a:spcPts val="500"/>
              </a:spcBef>
              <a:defRPr sz="2200"/>
            </a:pPr>
            <a:r>
              <a:rPr dirty="0"/>
              <a:t>The best</a:t>
            </a:r>
          </a:p>
          <a:p>
            <a:pPr marL="1143000" lvl="2" indent="-228600">
              <a:lnSpc>
                <a:spcPct val="80000"/>
              </a:lnSpc>
              <a:spcBef>
                <a:spcPts val="400"/>
              </a:spcBef>
              <a:defRPr sz="1800"/>
            </a:pPr>
            <a:r>
              <a:rPr dirty="0"/>
              <a:t>Lots of free e</a:t>
            </a:r>
            <a:r>
              <a:rPr sz="1900" baseline="30000" dirty="0"/>
              <a:t>-</a:t>
            </a:r>
          </a:p>
          <a:p>
            <a:pPr marL="342900" indent="-342900">
              <a:lnSpc>
                <a:spcPct val="80000"/>
              </a:lnSpc>
              <a:defRPr sz="2500"/>
            </a:pPr>
            <a:r>
              <a:rPr dirty="0"/>
              <a:t>Copper</a:t>
            </a:r>
          </a:p>
          <a:p>
            <a:pPr marL="742950" lvl="1" indent="-285750">
              <a:lnSpc>
                <a:spcPct val="80000"/>
              </a:lnSpc>
              <a:spcBef>
                <a:spcPts val="500"/>
              </a:spcBef>
              <a:defRPr sz="2200"/>
            </a:pPr>
            <a:r>
              <a:rPr dirty="0"/>
              <a:t>The practical start</a:t>
            </a:r>
          </a:p>
          <a:p>
            <a:pPr marL="342900" indent="-342900">
              <a:lnSpc>
                <a:spcPct val="80000"/>
              </a:lnSpc>
              <a:defRPr sz="2500"/>
            </a:pPr>
            <a:r>
              <a:rPr dirty="0"/>
              <a:t>Gold</a:t>
            </a:r>
          </a:p>
          <a:p>
            <a:pPr marL="742950" lvl="1" indent="-285750">
              <a:lnSpc>
                <a:spcPct val="80000"/>
              </a:lnSpc>
              <a:spcBef>
                <a:spcPts val="500"/>
              </a:spcBef>
              <a:defRPr sz="2200"/>
            </a:pPr>
            <a:r>
              <a:rPr dirty="0"/>
              <a:t>$$$$</a:t>
            </a:r>
          </a:p>
          <a:p>
            <a:pPr marL="342900" indent="-342900">
              <a:lnSpc>
                <a:spcPct val="80000"/>
              </a:lnSpc>
              <a:defRPr sz="2500"/>
            </a:pPr>
            <a:r>
              <a:rPr dirty="0"/>
              <a:t>Aluminum</a:t>
            </a:r>
          </a:p>
          <a:p>
            <a:pPr marL="742950" lvl="1" indent="-285750">
              <a:lnSpc>
                <a:spcPct val="80000"/>
              </a:lnSpc>
              <a:spcBef>
                <a:spcPts val="500"/>
              </a:spcBef>
              <a:defRPr sz="2200"/>
            </a:pPr>
            <a:r>
              <a:rPr dirty="0"/>
              <a:t>Why Al?</a:t>
            </a:r>
          </a:p>
          <a:p>
            <a:pPr marL="342900" indent="-342900">
              <a:lnSpc>
                <a:spcPct val="80000"/>
              </a:lnSpc>
              <a:defRPr sz="2500"/>
            </a:pPr>
            <a:r>
              <a:rPr dirty="0"/>
              <a:t>Steel</a:t>
            </a:r>
          </a:p>
          <a:p>
            <a:pPr marL="742950" lvl="1" indent="-285750">
              <a:lnSpc>
                <a:spcPct val="80000"/>
              </a:lnSpc>
              <a:spcBef>
                <a:spcPts val="500"/>
              </a:spcBef>
              <a:defRPr sz="2200"/>
            </a:pPr>
            <a:r>
              <a:rPr dirty="0"/>
              <a:t>Strong but rusty</a:t>
            </a:r>
          </a:p>
        </p:txBody>
      </p:sp>
      <p:sp>
        <p:nvSpPr>
          <p:cNvPr id="207"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dirty="0"/>
          </a:p>
        </p:txBody>
      </p:sp>
      <p:graphicFrame>
        <p:nvGraphicFramePr>
          <p:cNvPr id="208" name="Content Placeholder 4"/>
          <p:cNvGraphicFramePr/>
          <p:nvPr>
            <p:extLst>
              <p:ext uri="{D42A27DB-BD31-4B8C-83A1-F6EECF244321}">
                <p14:modId xmlns:p14="http://schemas.microsoft.com/office/powerpoint/2010/main" val="2796582547"/>
              </p:ext>
            </p:extLst>
          </p:nvPr>
        </p:nvGraphicFramePr>
        <p:xfrm>
          <a:off x="4700335" y="1227221"/>
          <a:ext cx="3485895" cy="5229921"/>
        </p:xfrm>
        <a:graphic>
          <a:graphicData uri="http://schemas.openxmlformats.org/drawingml/2006/table">
            <a:tbl>
              <a:tblPr>
                <a:tableStyleId>{4C3C2611-4C71-4FC5-86AE-919BDF0F9419}</a:tableStyleId>
              </a:tblPr>
              <a:tblGrid>
                <a:gridCol w="1274988">
                  <a:extLst>
                    <a:ext uri="{9D8B030D-6E8A-4147-A177-3AD203B41FA5}">
                      <a16:colId xmlns:a16="http://schemas.microsoft.com/office/drawing/2014/main" val="20000"/>
                    </a:ext>
                  </a:extLst>
                </a:gridCol>
                <a:gridCol w="1244796">
                  <a:extLst>
                    <a:ext uri="{9D8B030D-6E8A-4147-A177-3AD203B41FA5}">
                      <a16:colId xmlns:a16="http://schemas.microsoft.com/office/drawing/2014/main" val="20001"/>
                    </a:ext>
                  </a:extLst>
                </a:gridCol>
                <a:gridCol w="966111">
                  <a:extLst>
                    <a:ext uri="{9D8B030D-6E8A-4147-A177-3AD203B41FA5}">
                      <a16:colId xmlns:a16="http://schemas.microsoft.com/office/drawing/2014/main" val="20002"/>
                    </a:ext>
                  </a:extLst>
                </a:gridCol>
              </a:tblGrid>
              <a:tr h="138131">
                <a:tc rowSpan="3">
                  <a:txBody>
                    <a:bodyPr/>
                    <a:lstStyle/>
                    <a:p>
                      <a:pPr algn="l">
                        <a:defRPr sz="1800">
                          <a:solidFill>
                            <a:srgbClr val="000000"/>
                          </a:solidFill>
                        </a:defRPr>
                      </a:pPr>
                      <a:r>
                        <a:rPr sz="700" dirty="0">
                          <a:solidFill>
                            <a:srgbClr val="332C2C"/>
                          </a:solidFill>
                        </a:rPr>
                        <a:t>Material</a:t>
                      </a:r>
                    </a:p>
                  </a:txBody>
                  <a:tcPr marL="5536" marR="5536" marT="5536" marB="5536" horzOverflow="overflow">
                    <a:solidFill>
                      <a:srgbClr val="E8E6E6"/>
                    </a:solidFill>
                  </a:tcPr>
                </a:tc>
                <a:tc>
                  <a:txBody>
                    <a:bodyPr/>
                    <a:lstStyle/>
                    <a:p>
                      <a:pPr algn="l">
                        <a:defRPr sz="1800">
                          <a:solidFill>
                            <a:srgbClr val="000000"/>
                          </a:solidFill>
                        </a:defRPr>
                      </a:pPr>
                      <a:r>
                        <a:rPr sz="700" dirty="0">
                          <a:solidFill>
                            <a:srgbClr val="332C2C"/>
                          </a:solidFill>
                        </a:rPr>
                        <a:t>Resistivity</a:t>
                      </a:r>
                    </a:p>
                  </a:txBody>
                  <a:tcPr marL="5536" marR="5536" marT="5536" marB="5536" horzOverflow="overflow">
                    <a:solidFill>
                      <a:srgbClr val="E8E6E6"/>
                    </a:solidFill>
                  </a:tcPr>
                </a:tc>
                <a:tc>
                  <a:txBody>
                    <a:bodyPr/>
                    <a:lstStyle/>
                    <a:p>
                      <a:pPr algn="l">
                        <a:defRPr sz="1800">
                          <a:solidFill>
                            <a:srgbClr val="000000"/>
                          </a:solidFill>
                        </a:defRPr>
                      </a:pPr>
                      <a:r>
                        <a:rPr sz="700" dirty="0">
                          <a:solidFill>
                            <a:srgbClr val="332C2C"/>
                          </a:solidFill>
                        </a:rPr>
                        <a:t>Conductivity</a:t>
                      </a:r>
                    </a:p>
                  </a:txBody>
                  <a:tcPr marL="5536" marR="5536" marT="5536" marB="5536" horzOverflow="overflow">
                    <a:solidFill>
                      <a:srgbClr val="E8E6E6"/>
                    </a:solidFill>
                  </a:tcPr>
                </a:tc>
                <a:extLst>
                  <a:ext uri="{0D108BD9-81ED-4DB2-BD59-A6C34878D82A}">
                    <a16:rowId xmlns:a16="http://schemas.microsoft.com/office/drawing/2014/main" val="10000"/>
                  </a:ext>
                </a:extLst>
              </a:tr>
              <a:tr h="138131">
                <a:tc vMerge="1">
                  <a:txBody>
                    <a:bodyPr/>
                    <a:lstStyle/>
                    <a:p>
                      <a:endParaRPr lang="en-US"/>
                    </a:p>
                  </a:txBody>
                  <a:tcPr/>
                </a:tc>
                <a:tc>
                  <a:txBody>
                    <a:bodyPr/>
                    <a:lstStyle/>
                    <a:p>
                      <a:pPr algn="l">
                        <a:defRPr sz="1800">
                          <a:solidFill>
                            <a:srgbClr val="000000"/>
                          </a:solidFill>
                        </a:defRPr>
                      </a:pPr>
                      <a:r>
                        <a:rPr sz="700" dirty="0">
                          <a:solidFill>
                            <a:srgbClr val="332C2C"/>
                          </a:solidFill>
                        </a:rPr>
                        <a:t>ρ (Ω·m) at 20 °C</a:t>
                      </a:r>
                    </a:p>
                  </a:txBody>
                  <a:tcPr marL="5536" marR="5536" marT="5536" marB="5536" horzOverflow="overflow">
                    <a:solidFill>
                      <a:srgbClr val="E8E6E6"/>
                    </a:solidFill>
                  </a:tcPr>
                </a:tc>
                <a:tc>
                  <a:txBody>
                    <a:bodyPr/>
                    <a:lstStyle/>
                    <a:p>
                      <a:pPr algn="l">
                        <a:defRPr sz="1800">
                          <a:solidFill>
                            <a:srgbClr val="000000"/>
                          </a:solidFill>
                        </a:defRPr>
                      </a:pPr>
                      <a:r>
                        <a:rPr sz="700" dirty="0">
                          <a:solidFill>
                            <a:srgbClr val="332C2C"/>
                          </a:solidFill>
                        </a:rPr>
                        <a:t>σ (S/m) at 20 °C</a:t>
                      </a:r>
                    </a:p>
                  </a:txBody>
                  <a:tcPr marL="5536" marR="5536" marT="5536" marB="5536" horzOverflow="overflow">
                    <a:solidFill>
                      <a:srgbClr val="E8E6E6"/>
                    </a:solidFill>
                  </a:tcPr>
                </a:tc>
                <a:extLst>
                  <a:ext uri="{0D108BD9-81ED-4DB2-BD59-A6C34878D82A}">
                    <a16:rowId xmlns:a16="http://schemas.microsoft.com/office/drawing/2014/main" val="10001"/>
                  </a:ext>
                </a:extLst>
              </a:tr>
              <a:tr h="133342">
                <a:tc vMerge="1">
                  <a:txBody>
                    <a:bodyPr/>
                    <a:lstStyle/>
                    <a:p>
                      <a:endParaRPr lang="en-US"/>
                    </a:p>
                  </a:txBody>
                  <a:tcPr/>
                </a:tc>
                <a:tc>
                  <a:txBody>
                    <a:bodyPr/>
                    <a:lstStyle/>
                    <a:p>
                      <a:pPr algn="l">
                        <a:defRPr sz="1800">
                          <a:solidFill>
                            <a:srgbClr val="000000"/>
                          </a:solidFill>
                        </a:defRPr>
                      </a:pPr>
                      <a:r>
                        <a:rPr sz="700" dirty="0">
                          <a:solidFill>
                            <a:srgbClr val="332C2C"/>
                          </a:solidFill>
                        </a:rPr>
                        <a:t> </a:t>
                      </a:r>
                    </a:p>
                  </a:txBody>
                  <a:tcPr marL="5536" marR="5536" marT="5536" marB="5536" horzOverflow="overflow">
                    <a:solidFill>
                      <a:srgbClr val="E8E6E6"/>
                    </a:solidFill>
                  </a:tcPr>
                </a:tc>
                <a:tc>
                  <a:txBody>
                    <a:bodyPr/>
                    <a:lstStyle/>
                    <a:p>
                      <a:pPr algn="l">
                        <a:defRPr sz="1800">
                          <a:solidFill>
                            <a:srgbClr val="000000"/>
                          </a:solidFill>
                        </a:defRPr>
                      </a:pPr>
                      <a:r>
                        <a:rPr sz="700" dirty="0">
                          <a:solidFill>
                            <a:srgbClr val="332C2C"/>
                          </a:solidFill>
                        </a:rPr>
                        <a:t> </a:t>
                      </a:r>
                    </a:p>
                  </a:txBody>
                  <a:tcPr marL="5536" marR="5536" marT="5536" marB="5536" horzOverflow="overflow">
                    <a:solidFill>
                      <a:srgbClr val="E8E6E6"/>
                    </a:solidFill>
                  </a:tcPr>
                </a:tc>
                <a:extLst>
                  <a:ext uri="{0D108BD9-81ED-4DB2-BD59-A6C34878D82A}">
                    <a16:rowId xmlns:a16="http://schemas.microsoft.com/office/drawing/2014/main" val="10002"/>
                  </a:ext>
                </a:extLst>
              </a:tr>
              <a:tr h="157864">
                <a:tc>
                  <a:txBody>
                    <a:bodyPr/>
                    <a:lstStyle/>
                    <a:p>
                      <a:pPr algn="l">
                        <a:defRPr sz="1800">
                          <a:solidFill>
                            <a:srgbClr val="000000"/>
                          </a:solidFill>
                        </a:defRPr>
                      </a:pPr>
                      <a:r>
                        <a:rPr sz="700" dirty="0">
                          <a:solidFill>
                            <a:srgbClr val="332C2C"/>
                          </a:solidFill>
                        </a:rPr>
                        <a:t>Silver</a:t>
                      </a:r>
                    </a:p>
                  </a:txBody>
                  <a:tcPr marL="5536" marR="5536" marT="5536" marB="5536" horzOverflow="overflow">
                    <a:solidFill>
                      <a:srgbClr val="E8E6E6"/>
                    </a:solidFill>
                  </a:tcPr>
                </a:tc>
                <a:tc>
                  <a:txBody>
                    <a:bodyPr/>
                    <a:lstStyle/>
                    <a:p>
                      <a:pPr algn="l">
                        <a:defRPr sz="700"/>
                      </a:pPr>
                      <a:r>
                        <a:rPr dirty="0"/>
                        <a:t>1.59×10</a:t>
                      </a:r>
                      <a:r>
                        <a:rPr baseline="30000" dirty="0"/>
                        <a:t>−8</a:t>
                      </a:r>
                    </a:p>
                  </a:txBody>
                  <a:tcPr marL="5536" marR="5536" marT="5536" marB="5536" horzOverflow="overflow">
                    <a:solidFill>
                      <a:srgbClr val="E8E6E6"/>
                    </a:solidFill>
                  </a:tcPr>
                </a:tc>
                <a:tc>
                  <a:txBody>
                    <a:bodyPr/>
                    <a:lstStyle/>
                    <a:p>
                      <a:pPr algn="l">
                        <a:defRPr sz="700"/>
                      </a:pPr>
                      <a:r>
                        <a:rPr dirty="0"/>
                        <a:t>6.30×10</a:t>
                      </a:r>
                      <a:r>
                        <a:rPr baseline="30000" dirty="0"/>
                        <a:t>7</a:t>
                      </a:r>
                    </a:p>
                  </a:txBody>
                  <a:tcPr marL="5536" marR="5536" marT="5536" marB="5536" horzOverflow="overflow">
                    <a:solidFill>
                      <a:srgbClr val="E8E6E6"/>
                    </a:solidFill>
                  </a:tcPr>
                </a:tc>
                <a:extLst>
                  <a:ext uri="{0D108BD9-81ED-4DB2-BD59-A6C34878D82A}">
                    <a16:rowId xmlns:a16="http://schemas.microsoft.com/office/drawing/2014/main" val="10003"/>
                  </a:ext>
                </a:extLst>
              </a:tr>
              <a:tr h="157864">
                <a:tc>
                  <a:txBody>
                    <a:bodyPr/>
                    <a:lstStyle/>
                    <a:p>
                      <a:pPr algn="l">
                        <a:defRPr sz="1800">
                          <a:solidFill>
                            <a:srgbClr val="000000"/>
                          </a:solidFill>
                        </a:defRPr>
                      </a:pPr>
                      <a:r>
                        <a:rPr sz="700" dirty="0">
                          <a:solidFill>
                            <a:srgbClr val="332C2C"/>
                          </a:solidFill>
                        </a:rPr>
                        <a:t>Copper</a:t>
                      </a:r>
                    </a:p>
                  </a:txBody>
                  <a:tcPr marL="5536" marR="5536" marT="5536" marB="5536" horzOverflow="overflow">
                    <a:solidFill>
                      <a:srgbClr val="E8E6E6"/>
                    </a:solidFill>
                  </a:tcPr>
                </a:tc>
                <a:tc>
                  <a:txBody>
                    <a:bodyPr/>
                    <a:lstStyle/>
                    <a:p>
                      <a:pPr algn="l">
                        <a:defRPr sz="700"/>
                      </a:pPr>
                      <a:r>
                        <a:rPr dirty="0"/>
                        <a:t>1.68×10</a:t>
                      </a:r>
                      <a:r>
                        <a:rPr baseline="30000" dirty="0"/>
                        <a:t>−8</a:t>
                      </a:r>
                    </a:p>
                  </a:txBody>
                  <a:tcPr marL="5536" marR="5536" marT="5536" marB="5536" horzOverflow="overflow">
                    <a:solidFill>
                      <a:srgbClr val="E8E6E6"/>
                    </a:solidFill>
                  </a:tcPr>
                </a:tc>
                <a:tc>
                  <a:txBody>
                    <a:bodyPr/>
                    <a:lstStyle/>
                    <a:p>
                      <a:pPr algn="l">
                        <a:defRPr sz="700"/>
                      </a:pPr>
                      <a:r>
                        <a:rPr dirty="0"/>
                        <a:t>5.96×10</a:t>
                      </a:r>
                      <a:r>
                        <a:rPr baseline="30000" dirty="0"/>
                        <a:t>7</a:t>
                      </a:r>
                    </a:p>
                  </a:txBody>
                  <a:tcPr marL="5536" marR="5536" marT="5536" marB="5536" horzOverflow="overflow">
                    <a:solidFill>
                      <a:srgbClr val="E8E6E6"/>
                    </a:solidFill>
                  </a:tcPr>
                </a:tc>
                <a:extLst>
                  <a:ext uri="{0D108BD9-81ED-4DB2-BD59-A6C34878D82A}">
                    <a16:rowId xmlns:a16="http://schemas.microsoft.com/office/drawing/2014/main" val="10004"/>
                  </a:ext>
                </a:extLst>
              </a:tr>
              <a:tr h="157864">
                <a:tc>
                  <a:txBody>
                    <a:bodyPr/>
                    <a:lstStyle/>
                    <a:p>
                      <a:pPr algn="l">
                        <a:defRPr sz="1800">
                          <a:solidFill>
                            <a:srgbClr val="000000"/>
                          </a:solidFill>
                        </a:defRPr>
                      </a:pPr>
                      <a:r>
                        <a:rPr sz="700" dirty="0">
                          <a:solidFill>
                            <a:srgbClr val="332C2C"/>
                          </a:solidFill>
                        </a:rPr>
                        <a:t>Gold</a:t>
                      </a:r>
                    </a:p>
                  </a:txBody>
                  <a:tcPr marL="5536" marR="5536" marT="5536" marB="5536" horzOverflow="overflow">
                    <a:solidFill>
                      <a:srgbClr val="E8E6E6"/>
                    </a:solidFill>
                  </a:tcPr>
                </a:tc>
                <a:tc>
                  <a:txBody>
                    <a:bodyPr/>
                    <a:lstStyle/>
                    <a:p>
                      <a:pPr algn="l">
                        <a:defRPr sz="700"/>
                      </a:pPr>
                      <a:r>
                        <a:rPr dirty="0"/>
                        <a:t>2.44×10</a:t>
                      </a:r>
                      <a:r>
                        <a:rPr baseline="30000" dirty="0"/>
                        <a:t>−8</a:t>
                      </a:r>
                    </a:p>
                  </a:txBody>
                  <a:tcPr marL="5536" marR="5536" marT="5536" marB="5536" horzOverflow="overflow">
                    <a:solidFill>
                      <a:srgbClr val="E8E6E6"/>
                    </a:solidFill>
                  </a:tcPr>
                </a:tc>
                <a:tc>
                  <a:txBody>
                    <a:bodyPr/>
                    <a:lstStyle/>
                    <a:p>
                      <a:pPr algn="l">
                        <a:defRPr sz="700"/>
                      </a:pPr>
                      <a:r>
                        <a:rPr dirty="0"/>
                        <a:t>4.1×10</a:t>
                      </a:r>
                      <a:r>
                        <a:rPr baseline="30000" dirty="0"/>
                        <a:t>7</a:t>
                      </a:r>
                    </a:p>
                  </a:txBody>
                  <a:tcPr marL="5536" marR="5536" marT="5536" marB="5536" horzOverflow="overflow">
                    <a:solidFill>
                      <a:srgbClr val="E8E6E6"/>
                    </a:solidFill>
                  </a:tcPr>
                </a:tc>
                <a:extLst>
                  <a:ext uri="{0D108BD9-81ED-4DB2-BD59-A6C34878D82A}">
                    <a16:rowId xmlns:a16="http://schemas.microsoft.com/office/drawing/2014/main" val="10005"/>
                  </a:ext>
                </a:extLst>
              </a:tr>
              <a:tr h="157864">
                <a:tc>
                  <a:txBody>
                    <a:bodyPr/>
                    <a:lstStyle/>
                    <a:p>
                      <a:pPr algn="l">
                        <a:defRPr sz="1800">
                          <a:solidFill>
                            <a:srgbClr val="000000"/>
                          </a:solidFill>
                        </a:defRPr>
                      </a:pPr>
                      <a:r>
                        <a:rPr lang="en-US" sz="700" dirty="0">
                          <a:solidFill>
                            <a:srgbClr val="332C2C"/>
                          </a:solidFill>
                        </a:rPr>
                        <a:t>Aluminum</a:t>
                      </a:r>
                      <a:endParaRPr sz="700" dirty="0">
                        <a:solidFill>
                          <a:srgbClr val="332C2C"/>
                        </a:solidFill>
                      </a:endParaRPr>
                    </a:p>
                  </a:txBody>
                  <a:tcPr marL="5536" marR="5536" marT="5536" marB="5536" horzOverflow="overflow">
                    <a:solidFill>
                      <a:srgbClr val="E8E6E6"/>
                    </a:solidFill>
                  </a:tcPr>
                </a:tc>
                <a:tc>
                  <a:txBody>
                    <a:bodyPr/>
                    <a:lstStyle/>
                    <a:p>
                      <a:pPr algn="l">
                        <a:defRPr sz="700"/>
                      </a:pPr>
                      <a:r>
                        <a:rPr dirty="0"/>
                        <a:t>2.65×10</a:t>
                      </a:r>
                      <a:r>
                        <a:rPr baseline="30000" dirty="0"/>
                        <a:t>−8</a:t>
                      </a:r>
                    </a:p>
                  </a:txBody>
                  <a:tcPr marL="5536" marR="5536" marT="5536" marB="5536" horzOverflow="overflow">
                    <a:solidFill>
                      <a:srgbClr val="E8E6E6"/>
                    </a:solidFill>
                  </a:tcPr>
                </a:tc>
                <a:tc>
                  <a:txBody>
                    <a:bodyPr/>
                    <a:lstStyle/>
                    <a:p>
                      <a:pPr algn="l">
                        <a:defRPr sz="700"/>
                      </a:pPr>
                      <a:r>
                        <a:rPr dirty="0"/>
                        <a:t>3.77×10</a:t>
                      </a:r>
                      <a:r>
                        <a:rPr baseline="30000" dirty="0"/>
                        <a:t>7</a:t>
                      </a:r>
                    </a:p>
                  </a:txBody>
                  <a:tcPr marL="5536" marR="5536" marT="5536" marB="5536" horzOverflow="overflow">
                    <a:solidFill>
                      <a:srgbClr val="E8E6E6"/>
                    </a:solidFill>
                  </a:tcPr>
                </a:tc>
                <a:extLst>
                  <a:ext uri="{0D108BD9-81ED-4DB2-BD59-A6C34878D82A}">
                    <a16:rowId xmlns:a16="http://schemas.microsoft.com/office/drawing/2014/main" val="10006"/>
                  </a:ext>
                </a:extLst>
              </a:tr>
              <a:tr h="157864">
                <a:tc>
                  <a:txBody>
                    <a:bodyPr/>
                    <a:lstStyle/>
                    <a:p>
                      <a:pPr algn="l">
                        <a:defRPr sz="1800">
                          <a:solidFill>
                            <a:srgbClr val="000000"/>
                          </a:solidFill>
                        </a:defRPr>
                      </a:pPr>
                      <a:r>
                        <a:rPr sz="700" dirty="0">
                          <a:solidFill>
                            <a:srgbClr val="332C2C"/>
                          </a:solidFill>
                        </a:rPr>
                        <a:t>Calcium</a:t>
                      </a:r>
                    </a:p>
                  </a:txBody>
                  <a:tcPr marL="5536" marR="5536" marT="5536" marB="5536" horzOverflow="overflow">
                    <a:solidFill>
                      <a:srgbClr val="E8E6E6"/>
                    </a:solidFill>
                  </a:tcPr>
                </a:tc>
                <a:tc>
                  <a:txBody>
                    <a:bodyPr/>
                    <a:lstStyle/>
                    <a:p>
                      <a:pPr algn="l">
                        <a:defRPr sz="700"/>
                      </a:pPr>
                      <a:r>
                        <a:rPr dirty="0"/>
                        <a:t>3.36×10</a:t>
                      </a:r>
                      <a:r>
                        <a:rPr baseline="30000" dirty="0"/>
                        <a:t>−8</a:t>
                      </a:r>
                    </a:p>
                  </a:txBody>
                  <a:tcPr marL="5536" marR="5536" marT="5536" marB="5536" horzOverflow="overflow">
                    <a:solidFill>
                      <a:srgbClr val="E8E6E6"/>
                    </a:solidFill>
                  </a:tcPr>
                </a:tc>
                <a:tc>
                  <a:txBody>
                    <a:bodyPr/>
                    <a:lstStyle/>
                    <a:p>
                      <a:pPr algn="l">
                        <a:defRPr sz="700"/>
                      </a:pPr>
                      <a:r>
                        <a:rPr dirty="0"/>
                        <a:t>2.98×10</a:t>
                      </a:r>
                      <a:r>
                        <a:rPr baseline="30000" dirty="0"/>
                        <a:t>7</a:t>
                      </a:r>
                    </a:p>
                  </a:txBody>
                  <a:tcPr marL="5536" marR="5536" marT="5536" marB="5536" horzOverflow="overflow">
                    <a:solidFill>
                      <a:srgbClr val="E8E6E6"/>
                    </a:solidFill>
                  </a:tcPr>
                </a:tc>
                <a:extLst>
                  <a:ext uri="{0D108BD9-81ED-4DB2-BD59-A6C34878D82A}">
                    <a16:rowId xmlns:a16="http://schemas.microsoft.com/office/drawing/2014/main" val="10007"/>
                  </a:ext>
                </a:extLst>
              </a:tr>
              <a:tr h="157864">
                <a:tc>
                  <a:txBody>
                    <a:bodyPr/>
                    <a:lstStyle/>
                    <a:p>
                      <a:pPr algn="l">
                        <a:defRPr sz="1800">
                          <a:solidFill>
                            <a:srgbClr val="000000"/>
                          </a:solidFill>
                        </a:defRPr>
                      </a:pPr>
                      <a:r>
                        <a:rPr sz="700" dirty="0">
                          <a:solidFill>
                            <a:srgbClr val="332C2C"/>
                          </a:solidFill>
                        </a:rPr>
                        <a:t>Tungsten</a:t>
                      </a:r>
                    </a:p>
                  </a:txBody>
                  <a:tcPr marL="5536" marR="5536" marT="5536" marB="5536" horzOverflow="overflow">
                    <a:solidFill>
                      <a:srgbClr val="E8E6E6"/>
                    </a:solidFill>
                  </a:tcPr>
                </a:tc>
                <a:tc>
                  <a:txBody>
                    <a:bodyPr/>
                    <a:lstStyle/>
                    <a:p>
                      <a:pPr algn="l">
                        <a:defRPr sz="700"/>
                      </a:pPr>
                      <a:r>
                        <a:rPr dirty="0"/>
                        <a:t>5.60×10</a:t>
                      </a:r>
                      <a:r>
                        <a:rPr baseline="30000" dirty="0"/>
                        <a:t>−8</a:t>
                      </a:r>
                    </a:p>
                  </a:txBody>
                  <a:tcPr marL="5536" marR="5536" marT="5536" marB="5536" horzOverflow="overflow">
                    <a:solidFill>
                      <a:srgbClr val="E8E6E6"/>
                    </a:solidFill>
                  </a:tcPr>
                </a:tc>
                <a:tc>
                  <a:txBody>
                    <a:bodyPr/>
                    <a:lstStyle/>
                    <a:p>
                      <a:pPr algn="l">
                        <a:defRPr sz="700"/>
                      </a:pPr>
                      <a:r>
                        <a:rPr dirty="0"/>
                        <a:t>1.79×10</a:t>
                      </a:r>
                      <a:r>
                        <a:rPr baseline="30000" dirty="0"/>
                        <a:t>7</a:t>
                      </a:r>
                    </a:p>
                  </a:txBody>
                  <a:tcPr marL="5536" marR="5536" marT="5536" marB="5536" horzOverflow="overflow">
                    <a:solidFill>
                      <a:srgbClr val="E8E6E6"/>
                    </a:solidFill>
                  </a:tcPr>
                </a:tc>
                <a:extLst>
                  <a:ext uri="{0D108BD9-81ED-4DB2-BD59-A6C34878D82A}">
                    <a16:rowId xmlns:a16="http://schemas.microsoft.com/office/drawing/2014/main" val="10008"/>
                  </a:ext>
                </a:extLst>
              </a:tr>
              <a:tr h="157864">
                <a:tc>
                  <a:txBody>
                    <a:bodyPr/>
                    <a:lstStyle/>
                    <a:p>
                      <a:pPr algn="l">
                        <a:defRPr sz="1800">
                          <a:solidFill>
                            <a:srgbClr val="000000"/>
                          </a:solidFill>
                        </a:defRPr>
                      </a:pPr>
                      <a:r>
                        <a:rPr sz="700" dirty="0">
                          <a:solidFill>
                            <a:srgbClr val="332C2C"/>
                          </a:solidFill>
                        </a:rPr>
                        <a:t>Zinc</a:t>
                      </a:r>
                    </a:p>
                  </a:txBody>
                  <a:tcPr marL="5536" marR="5536" marT="5536" marB="5536" horzOverflow="overflow">
                    <a:solidFill>
                      <a:srgbClr val="E8E6E6"/>
                    </a:solidFill>
                  </a:tcPr>
                </a:tc>
                <a:tc>
                  <a:txBody>
                    <a:bodyPr/>
                    <a:lstStyle/>
                    <a:p>
                      <a:pPr algn="l">
                        <a:defRPr sz="700"/>
                      </a:pPr>
                      <a:r>
                        <a:rPr dirty="0"/>
                        <a:t>5.90×10</a:t>
                      </a:r>
                      <a:r>
                        <a:rPr baseline="30000" dirty="0"/>
                        <a:t>−8</a:t>
                      </a:r>
                    </a:p>
                  </a:txBody>
                  <a:tcPr marL="5536" marR="5536" marT="5536" marB="5536" horzOverflow="overflow">
                    <a:solidFill>
                      <a:srgbClr val="E8E6E6"/>
                    </a:solidFill>
                  </a:tcPr>
                </a:tc>
                <a:tc>
                  <a:txBody>
                    <a:bodyPr/>
                    <a:lstStyle/>
                    <a:p>
                      <a:pPr algn="l">
                        <a:defRPr sz="700"/>
                      </a:pPr>
                      <a:r>
                        <a:rPr dirty="0"/>
                        <a:t>1.69×10</a:t>
                      </a:r>
                      <a:r>
                        <a:rPr baseline="30000" dirty="0"/>
                        <a:t>7</a:t>
                      </a:r>
                    </a:p>
                  </a:txBody>
                  <a:tcPr marL="5536" marR="5536" marT="5536" marB="5536" horzOverflow="overflow">
                    <a:solidFill>
                      <a:srgbClr val="E8E6E6"/>
                    </a:solidFill>
                  </a:tcPr>
                </a:tc>
                <a:extLst>
                  <a:ext uri="{0D108BD9-81ED-4DB2-BD59-A6C34878D82A}">
                    <a16:rowId xmlns:a16="http://schemas.microsoft.com/office/drawing/2014/main" val="10009"/>
                  </a:ext>
                </a:extLst>
              </a:tr>
              <a:tr h="248845">
                <a:tc>
                  <a:txBody>
                    <a:bodyPr/>
                    <a:lstStyle/>
                    <a:p>
                      <a:pPr algn="l">
                        <a:defRPr sz="1800">
                          <a:solidFill>
                            <a:srgbClr val="000000"/>
                          </a:solidFill>
                        </a:defRPr>
                      </a:pPr>
                      <a:r>
                        <a:rPr sz="700" dirty="0">
                          <a:solidFill>
                            <a:srgbClr val="332C2C"/>
                          </a:solidFill>
                        </a:rPr>
                        <a:t>Nickel</a:t>
                      </a:r>
                    </a:p>
                  </a:txBody>
                  <a:tcPr marL="5536" marR="5536" marT="5536" marB="5536" horzOverflow="overflow">
                    <a:solidFill>
                      <a:srgbClr val="E8E6E6"/>
                    </a:solidFill>
                  </a:tcPr>
                </a:tc>
                <a:tc>
                  <a:txBody>
                    <a:bodyPr/>
                    <a:lstStyle/>
                    <a:p>
                      <a:pPr algn="l">
                        <a:defRPr sz="700"/>
                      </a:pPr>
                      <a:r>
                        <a:rPr dirty="0"/>
                        <a:t>6.99×10</a:t>
                      </a:r>
                      <a:r>
                        <a:rPr baseline="30000" dirty="0"/>
                        <a:t>−8</a:t>
                      </a:r>
                    </a:p>
                  </a:txBody>
                  <a:tcPr marL="5536" marR="5536" marT="5536" marB="5536" horzOverflow="overflow">
                    <a:solidFill>
                      <a:srgbClr val="E8E6E6"/>
                    </a:solidFill>
                  </a:tcPr>
                </a:tc>
                <a:tc>
                  <a:txBody>
                    <a:bodyPr/>
                    <a:lstStyle/>
                    <a:p>
                      <a:pPr algn="l">
                        <a:defRPr sz="700"/>
                      </a:pPr>
                      <a:r>
                        <a:rPr dirty="0"/>
                        <a:t>1.43×10</a:t>
                      </a:r>
                      <a:r>
                        <a:rPr baseline="30000" dirty="0"/>
                        <a:t>7</a:t>
                      </a:r>
                    </a:p>
                  </a:txBody>
                  <a:tcPr marL="5536" marR="5536" marT="5536" marB="5536" horzOverflow="overflow">
                    <a:solidFill>
                      <a:srgbClr val="E8E6E6"/>
                    </a:solidFill>
                  </a:tcPr>
                </a:tc>
                <a:extLst>
                  <a:ext uri="{0D108BD9-81ED-4DB2-BD59-A6C34878D82A}">
                    <a16:rowId xmlns:a16="http://schemas.microsoft.com/office/drawing/2014/main" val="10010"/>
                  </a:ext>
                </a:extLst>
              </a:tr>
              <a:tr h="157864">
                <a:tc>
                  <a:txBody>
                    <a:bodyPr/>
                    <a:lstStyle/>
                    <a:p>
                      <a:pPr algn="l">
                        <a:defRPr sz="1800">
                          <a:solidFill>
                            <a:srgbClr val="000000"/>
                          </a:solidFill>
                        </a:defRPr>
                      </a:pPr>
                      <a:r>
                        <a:rPr sz="700" dirty="0">
                          <a:solidFill>
                            <a:srgbClr val="332C2C"/>
                          </a:solidFill>
                        </a:rPr>
                        <a:t>Iron</a:t>
                      </a:r>
                    </a:p>
                  </a:txBody>
                  <a:tcPr marL="5536" marR="5536" marT="5536" marB="5536" horzOverflow="overflow">
                    <a:solidFill>
                      <a:srgbClr val="E8E6E6"/>
                    </a:solidFill>
                  </a:tcPr>
                </a:tc>
                <a:tc>
                  <a:txBody>
                    <a:bodyPr/>
                    <a:lstStyle/>
                    <a:p>
                      <a:pPr algn="l">
                        <a:defRPr sz="700"/>
                      </a:pPr>
                      <a:r>
                        <a:rPr dirty="0"/>
                        <a:t>9.7×10</a:t>
                      </a:r>
                      <a:r>
                        <a:rPr baseline="30000" dirty="0"/>
                        <a:t>−8</a:t>
                      </a:r>
                    </a:p>
                  </a:txBody>
                  <a:tcPr marL="5536" marR="5536" marT="5536" marB="5536" horzOverflow="overflow">
                    <a:solidFill>
                      <a:srgbClr val="E8E6E6"/>
                    </a:solidFill>
                  </a:tcPr>
                </a:tc>
                <a:tc>
                  <a:txBody>
                    <a:bodyPr/>
                    <a:lstStyle/>
                    <a:p>
                      <a:pPr algn="l">
                        <a:defRPr sz="700"/>
                      </a:pPr>
                      <a:r>
                        <a:rPr dirty="0"/>
                        <a:t>1×10</a:t>
                      </a:r>
                      <a:r>
                        <a:rPr baseline="30000" dirty="0"/>
                        <a:t>7</a:t>
                      </a:r>
                    </a:p>
                  </a:txBody>
                  <a:tcPr marL="5536" marR="5536" marT="5536" marB="5536" horzOverflow="overflow">
                    <a:solidFill>
                      <a:srgbClr val="E8E6E6"/>
                    </a:solidFill>
                  </a:tcPr>
                </a:tc>
                <a:extLst>
                  <a:ext uri="{0D108BD9-81ED-4DB2-BD59-A6C34878D82A}">
                    <a16:rowId xmlns:a16="http://schemas.microsoft.com/office/drawing/2014/main" val="10011"/>
                  </a:ext>
                </a:extLst>
              </a:tr>
              <a:tr h="157864">
                <a:tc>
                  <a:txBody>
                    <a:bodyPr/>
                    <a:lstStyle/>
                    <a:p>
                      <a:pPr algn="l">
                        <a:defRPr sz="1800">
                          <a:solidFill>
                            <a:srgbClr val="000000"/>
                          </a:solidFill>
                        </a:defRPr>
                      </a:pPr>
                      <a:r>
                        <a:rPr sz="700" dirty="0">
                          <a:solidFill>
                            <a:srgbClr val="332C2C"/>
                          </a:solidFill>
                        </a:rPr>
                        <a:t>Platinum</a:t>
                      </a:r>
                    </a:p>
                  </a:txBody>
                  <a:tcPr marL="5536" marR="5536" marT="5536" marB="5536" horzOverflow="overflow">
                    <a:solidFill>
                      <a:srgbClr val="E8E6E6"/>
                    </a:solidFill>
                  </a:tcPr>
                </a:tc>
                <a:tc>
                  <a:txBody>
                    <a:bodyPr/>
                    <a:lstStyle/>
                    <a:p>
                      <a:pPr algn="l">
                        <a:defRPr sz="700"/>
                      </a:pPr>
                      <a:r>
                        <a:rPr dirty="0"/>
                        <a:t>1.06×10</a:t>
                      </a:r>
                      <a:r>
                        <a:rPr baseline="30000" dirty="0"/>
                        <a:t>−7</a:t>
                      </a:r>
                    </a:p>
                  </a:txBody>
                  <a:tcPr marL="5536" marR="5536" marT="5536" marB="5536" horzOverflow="overflow">
                    <a:solidFill>
                      <a:srgbClr val="E8E6E6"/>
                    </a:solidFill>
                  </a:tcPr>
                </a:tc>
                <a:tc>
                  <a:txBody>
                    <a:bodyPr/>
                    <a:lstStyle/>
                    <a:p>
                      <a:pPr algn="l">
                        <a:defRPr sz="700"/>
                      </a:pPr>
                      <a:r>
                        <a:rPr dirty="0"/>
                        <a:t>9.43×10</a:t>
                      </a:r>
                      <a:r>
                        <a:rPr baseline="30000" dirty="0"/>
                        <a:t>6</a:t>
                      </a:r>
                    </a:p>
                  </a:txBody>
                  <a:tcPr marL="5536" marR="5536" marT="5536" marB="5536" horzOverflow="overflow">
                    <a:solidFill>
                      <a:srgbClr val="E8E6E6"/>
                    </a:solidFill>
                  </a:tcPr>
                </a:tc>
                <a:extLst>
                  <a:ext uri="{0D108BD9-81ED-4DB2-BD59-A6C34878D82A}">
                    <a16:rowId xmlns:a16="http://schemas.microsoft.com/office/drawing/2014/main" val="10012"/>
                  </a:ext>
                </a:extLst>
              </a:tr>
              <a:tr h="157864">
                <a:tc>
                  <a:txBody>
                    <a:bodyPr/>
                    <a:lstStyle/>
                    <a:p>
                      <a:pPr algn="l">
                        <a:defRPr sz="1800">
                          <a:solidFill>
                            <a:srgbClr val="000000"/>
                          </a:solidFill>
                        </a:defRPr>
                      </a:pPr>
                      <a:r>
                        <a:rPr sz="700" dirty="0">
                          <a:solidFill>
                            <a:srgbClr val="332C2C"/>
                          </a:solidFill>
                        </a:rPr>
                        <a:t>Tin</a:t>
                      </a:r>
                    </a:p>
                  </a:txBody>
                  <a:tcPr marL="5536" marR="5536" marT="5536" marB="5536" horzOverflow="overflow">
                    <a:solidFill>
                      <a:srgbClr val="E8E6E6"/>
                    </a:solidFill>
                  </a:tcPr>
                </a:tc>
                <a:tc>
                  <a:txBody>
                    <a:bodyPr/>
                    <a:lstStyle/>
                    <a:p>
                      <a:pPr algn="l">
                        <a:defRPr sz="700"/>
                      </a:pPr>
                      <a:r>
                        <a:rPr dirty="0"/>
                        <a:t>1.09×10</a:t>
                      </a:r>
                      <a:r>
                        <a:rPr baseline="30000" dirty="0"/>
                        <a:t>−7</a:t>
                      </a:r>
                    </a:p>
                  </a:txBody>
                  <a:tcPr marL="5536" marR="5536" marT="5536" marB="5536" horzOverflow="overflow">
                    <a:solidFill>
                      <a:srgbClr val="E8E6E6"/>
                    </a:solidFill>
                  </a:tcPr>
                </a:tc>
                <a:tc>
                  <a:txBody>
                    <a:bodyPr/>
                    <a:lstStyle/>
                    <a:p>
                      <a:pPr algn="l">
                        <a:defRPr sz="700"/>
                      </a:pPr>
                      <a:r>
                        <a:rPr dirty="0"/>
                        <a:t>9.17×10</a:t>
                      </a:r>
                      <a:r>
                        <a:rPr baseline="30000" dirty="0"/>
                        <a:t>6</a:t>
                      </a:r>
                    </a:p>
                  </a:txBody>
                  <a:tcPr marL="5536" marR="5536" marT="5536" marB="5536" horzOverflow="overflow">
                    <a:solidFill>
                      <a:srgbClr val="E8E6E6"/>
                    </a:solidFill>
                  </a:tcPr>
                </a:tc>
                <a:extLst>
                  <a:ext uri="{0D108BD9-81ED-4DB2-BD59-A6C34878D82A}">
                    <a16:rowId xmlns:a16="http://schemas.microsoft.com/office/drawing/2014/main" val="10013"/>
                  </a:ext>
                </a:extLst>
              </a:tr>
              <a:tr h="157864">
                <a:tc>
                  <a:txBody>
                    <a:bodyPr/>
                    <a:lstStyle/>
                    <a:p>
                      <a:pPr algn="l">
                        <a:defRPr sz="1800">
                          <a:solidFill>
                            <a:srgbClr val="000000"/>
                          </a:solidFill>
                        </a:defRPr>
                      </a:pPr>
                      <a:r>
                        <a:rPr sz="700" dirty="0">
                          <a:solidFill>
                            <a:srgbClr val="332C2C"/>
                          </a:solidFill>
                        </a:rPr>
                        <a:t>Carbon steel (1010)</a:t>
                      </a:r>
                    </a:p>
                  </a:txBody>
                  <a:tcPr marL="5536" marR="5536" marT="5536" marB="5536" horzOverflow="overflow">
                    <a:solidFill>
                      <a:srgbClr val="E8E6E6"/>
                    </a:solidFill>
                  </a:tcPr>
                </a:tc>
                <a:tc>
                  <a:txBody>
                    <a:bodyPr/>
                    <a:lstStyle/>
                    <a:p>
                      <a:pPr algn="l">
                        <a:defRPr sz="700"/>
                      </a:pPr>
                      <a:r>
                        <a:rPr dirty="0"/>
                        <a:t>1.43×10</a:t>
                      </a:r>
                      <a:r>
                        <a:rPr baseline="30000" dirty="0"/>
                        <a:t>−7</a:t>
                      </a:r>
                    </a:p>
                  </a:txBody>
                  <a:tcPr marL="5536" marR="5536" marT="5536" marB="5536" horzOverflow="overflow">
                    <a:solidFill>
                      <a:srgbClr val="E8E6E6"/>
                    </a:solidFill>
                  </a:tcPr>
                </a:tc>
                <a:tc>
                  <a:txBody>
                    <a:bodyPr/>
                    <a:lstStyle/>
                    <a:p>
                      <a:pPr algn="l">
                        <a:defRPr sz="700"/>
                      </a:pPr>
                      <a:r>
                        <a:rPr dirty="0"/>
                        <a:t>6.99×10</a:t>
                      </a:r>
                      <a:r>
                        <a:rPr baseline="30000" dirty="0"/>
                        <a:t>6</a:t>
                      </a:r>
                    </a:p>
                  </a:txBody>
                  <a:tcPr marL="5536" marR="5536" marT="5536" marB="5536" horzOverflow="overflow">
                    <a:solidFill>
                      <a:srgbClr val="E8E6E6"/>
                    </a:solidFill>
                  </a:tcPr>
                </a:tc>
                <a:extLst>
                  <a:ext uri="{0D108BD9-81ED-4DB2-BD59-A6C34878D82A}">
                    <a16:rowId xmlns:a16="http://schemas.microsoft.com/office/drawing/2014/main" val="10014"/>
                  </a:ext>
                </a:extLst>
              </a:tr>
              <a:tr h="157864">
                <a:tc>
                  <a:txBody>
                    <a:bodyPr/>
                    <a:lstStyle/>
                    <a:p>
                      <a:pPr algn="l">
                        <a:defRPr sz="1800">
                          <a:solidFill>
                            <a:srgbClr val="000000"/>
                          </a:solidFill>
                        </a:defRPr>
                      </a:pPr>
                      <a:r>
                        <a:rPr sz="700" dirty="0">
                          <a:solidFill>
                            <a:srgbClr val="332C2C"/>
                          </a:solidFill>
                        </a:rPr>
                        <a:t>Lead</a:t>
                      </a:r>
                    </a:p>
                  </a:txBody>
                  <a:tcPr marL="5536" marR="5536" marT="5536" marB="5536" horzOverflow="overflow">
                    <a:solidFill>
                      <a:srgbClr val="E8E6E6"/>
                    </a:solidFill>
                  </a:tcPr>
                </a:tc>
                <a:tc>
                  <a:txBody>
                    <a:bodyPr/>
                    <a:lstStyle/>
                    <a:p>
                      <a:pPr algn="l">
                        <a:defRPr sz="700"/>
                      </a:pPr>
                      <a:r>
                        <a:rPr dirty="0"/>
                        <a:t>2.20×10</a:t>
                      </a:r>
                      <a:r>
                        <a:rPr baseline="30000" dirty="0"/>
                        <a:t>−7</a:t>
                      </a:r>
                    </a:p>
                  </a:txBody>
                  <a:tcPr marL="5536" marR="5536" marT="5536" marB="5536" horzOverflow="overflow">
                    <a:solidFill>
                      <a:srgbClr val="E8E6E6"/>
                    </a:solidFill>
                  </a:tcPr>
                </a:tc>
                <a:tc>
                  <a:txBody>
                    <a:bodyPr/>
                    <a:lstStyle/>
                    <a:p>
                      <a:pPr algn="l">
                        <a:defRPr sz="700"/>
                      </a:pPr>
                      <a:r>
                        <a:rPr dirty="0"/>
                        <a:t>4.55×10</a:t>
                      </a:r>
                      <a:r>
                        <a:rPr baseline="30000" dirty="0"/>
                        <a:t>6</a:t>
                      </a:r>
                    </a:p>
                  </a:txBody>
                  <a:tcPr marL="5536" marR="5536" marT="5536" marB="5536" horzOverflow="overflow">
                    <a:solidFill>
                      <a:srgbClr val="E8E6E6"/>
                    </a:solidFill>
                  </a:tcPr>
                </a:tc>
                <a:extLst>
                  <a:ext uri="{0D108BD9-81ED-4DB2-BD59-A6C34878D82A}">
                    <a16:rowId xmlns:a16="http://schemas.microsoft.com/office/drawing/2014/main" val="10015"/>
                  </a:ext>
                </a:extLst>
              </a:tr>
              <a:tr h="157864">
                <a:tc>
                  <a:txBody>
                    <a:bodyPr/>
                    <a:lstStyle/>
                    <a:p>
                      <a:pPr algn="l">
                        <a:defRPr sz="1800">
                          <a:solidFill>
                            <a:srgbClr val="000000"/>
                          </a:solidFill>
                        </a:defRPr>
                      </a:pPr>
                      <a:r>
                        <a:rPr sz="700" dirty="0">
                          <a:solidFill>
                            <a:srgbClr val="332C2C"/>
                          </a:solidFill>
                        </a:rPr>
                        <a:t>Titanium</a:t>
                      </a:r>
                    </a:p>
                  </a:txBody>
                  <a:tcPr marL="5536" marR="5536" marT="5536" marB="5536" horzOverflow="overflow">
                    <a:solidFill>
                      <a:srgbClr val="E8E6E6"/>
                    </a:solidFill>
                  </a:tcPr>
                </a:tc>
                <a:tc>
                  <a:txBody>
                    <a:bodyPr/>
                    <a:lstStyle/>
                    <a:p>
                      <a:pPr algn="l">
                        <a:defRPr sz="700"/>
                      </a:pPr>
                      <a:r>
                        <a:rPr dirty="0"/>
                        <a:t>4.20×10</a:t>
                      </a:r>
                      <a:r>
                        <a:rPr baseline="30000" dirty="0"/>
                        <a:t>−7</a:t>
                      </a:r>
                    </a:p>
                  </a:txBody>
                  <a:tcPr marL="5536" marR="5536" marT="5536" marB="5536" horzOverflow="overflow">
                    <a:solidFill>
                      <a:srgbClr val="E8E6E6"/>
                    </a:solidFill>
                  </a:tcPr>
                </a:tc>
                <a:tc>
                  <a:txBody>
                    <a:bodyPr/>
                    <a:lstStyle/>
                    <a:p>
                      <a:pPr algn="l">
                        <a:defRPr sz="700"/>
                      </a:pPr>
                      <a:r>
                        <a:rPr dirty="0"/>
                        <a:t>2.38×10</a:t>
                      </a:r>
                      <a:r>
                        <a:rPr baseline="30000" dirty="0"/>
                        <a:t>6</a:t>
                      </a:r>
                    </a:p>
                  </a:txBody>
                  <a:tcPr marL="5536" marR="5536" marT="5536" marB="5536" horzOverflow="overflow">
                    <a:solidFill>
                      <a:srgbClr val="E8E6E6"/>
                    </a:solidFill>
                  </a:tcPr>
                </a:tc>
                <a:extLst>
                  <a:ext uri="{0D108BD9-81ED-4DB2-BD59-A6C34878D82A}">
                    <a16:rowId xmlns:a16="http://schemas.microsoft.com/office/drawing/2014/main" val="10016"/>
                  </a:ext>
                </a:extLst>
              </a:tr>
              <a:tr h="157864">
                <a:tc>
                  <a:txBody>
                    <a:bodyPr/>
                    <a:lstStyle/>
                    <a:p>
                      <a:pPr algn="l">
                        <a:defRPr sz="1800">
                          <a:solidFill>
                            <a:srgbClr val="000000"/>
                          </a:solidFill>
                        </a:defRPr>
                      </a:pPr>
                      <a:r>
                        <a:rPr sz="700" dirty="0">
                          <a:solidFill>
                            <a:srgbClr val="332C2C"/>
                          </a:solidFill>
                        </a:rPr>
                        <a:t>Stainless steel</a:t>
                      </a:r>
                    </a:p>
                  </a:txBody>
                  <a:tcPr marL="5536" marR="5536" marT="5536" marB="5536" horzOverflow="overflow">
                    <a:solidFill>
                      <a:srgbClr val="E8E6E6"/>
                    </a:solidFill>
                  </a:tcPr>
                </a:tc>
                <a:tc>
                  <a:txBody>
                    <a:bodyPr/>
                    <a:lstStyle/>
                    <a:p>
                      <a:pPr algn="l">
                        <a:defRPr sz="700"/>
                      </a:pPr>
                      <a:r>
                        <a:rPr dirty="0"/>
                        <a:t>6.90×10</a:t>
                      </a:r>
                      <a:r>
                        <a:rPr baseline="30000" dirty="0"/>
                        <a:t>−7</a:t>
                      </a:r>
                    </a:p>
                  </a:txBody>
                  <a:tcPr marL="5536" marR="5536" marT="5536" marB="5536" horzOverflow="overflow">
                    <a:solidFill>
                      <a:srgbClr val="E8E6E6"/>
                    </a:solidFill>
                  </a:tcPr>
                </a:tc>
                <a:tc>
                  <a:txBody>
                    <a:bodyPr/>
                    <a:lstStyle/>
                    <a:p>
                      <a:pPr algn="l">
                        <a:defRPr sz="700"/>
                      </a:pPr>
                      <a:r>
                        <a:rPr dirty="0"/>
                        <a:t>1.45×10</a:t>
                      </a:r>
                      <a:r>
                        <a:rPr baseline="30000" dirty="0"/>
                        <a:t>6</a:t>
                      </a:r>
                    </a:p>
                  </a:txBody>
                  <a:tcPr marL="5536" marR="5536" marT="5536" marB="5536" horzOverflow="overflow">
                    <a:solidFill>
                      <a:srgbClr val="E8E6E6"/>
                    </a:solidFill>
                  </a:tcPr>
                </a:tc>
                <a:extLst>
                  <a:ext uri="{0D108BD9-81ED-4DB2-BD59-A6C34878D82A}">
                    <a16:rowId xmlns:a16="http://schemas.microsoft.com/office/drawing/2014/main" val="10017"/>
                  </a:ext>
                </a:extLst>
              </a:tr>
              <a:tr h="223640">
                <a:tc>
                  <a:txBody>
                    <a:bodyPr/>
                    <a:lstStyle/>
                    <a:p>
                      <a:pPr algn="l">
                        <a:defRPr sz="1800">
                          <a:solidFill>
                            <a:srgbClr val="000000"/>
                          </a:solidFill>
                        </a:defRPr>
                      </a:pPr>
                      <a:r>
                        <a:rPr sz="700" dirty="0">
                          <a:solidFill>
                            <a:srgbClr val="332C2C"/>
                          </a:solidFill>
                        </a:rPr>
                        <a:t>Carbon (amorphous)</a:t>
                      </a:r>
                    </a:p>
                  </a:txBody>
                  <a:tcPr marL="5536" marR="5536" marT="5536" marB="5536" horzOverflow="overflow">
                    <a:solidFill>
                      <a:srgbClr val="E8E6E6"/>
                    </a:solidFill>
                  </a:tcPr>
                </a:tc>
                <a:tc>
                  <a:txBody>
                    <a:bodyPr/>
                    <a:lstStyle/>
                    <a:p>
                      <a:pPr algn="l">
                        <a:defRPr sz="700"/>
                      </a:pPr>
                      <a:r>
                        <a:rPr dirty="0"/>
                        <a:t>5×10</a:t>
                      </a:r>
                      <a:r>
                        <a:rPr baseline="30000" dirty="0"/>
                        <a:t>−4</a:t>
                      </a:r>
                      <a:r>
                        <a:rPr dirty="0"/>
                        <a:t> to 8×10</a:t>
                      </a:r>
                      <a:r>
                        <a:rPr baseline="30000" dirty="0"/>
                        <a:t>−4</a:t>
                      </a:r>
                    </a:p>
                  </a:txBody>
                  <a:tcPr marL="5536" marR="5536" marT="5536" marB="5536" horzOverflow="overflow">
                    <a:solidFill>
                      <a:srgbClr val="E8E6E6"/>
                    </a:solidFill>
                  </a:tcPr>
                </a:tc>
                <a:tc>
                  <a:txBody>
                    <a:bodyPr/>
                    <a:lstStyle/>
                    <a:p>
                      <a:pPr algn="l">
                        <a:defRPr sz="700"/>
                      </a:pPr>
                      <a:r>
                        <a:rPr dirty="0"/>
                        <a:t>1.25×10</a:t>
                      </a:r>
                      <a:r>
                        <a:rPr baseline="30000" dirty="0"/>
                        <a:t>3</a:t>
                      </a:r>
                      <a:r>
                        <a:rPr dirty="0"/>
                        <a:t> to 2×10</a:t>
                      </a:r>
                      <a:r>
                        <a:rPr baseline="30000" dirty="0"/>
                        <a:t>3</a:t>
                      </a:r>
                    </a:p>
                  </a:txBody>
                  <a:tcPr marL="5536" marR="5536" marT="5536" marB="5536" horzOverflow="overflow">
                    <a:solidFill>
                      <a:srgbClr val="E8E6E6"/>
                    </a:solidFill>
                  </a:tcPr>
                </a:tc>
                <a:extLst>
                  <a:ext uri="{0D108BD9-81ED-4DB2-BD59-A6C34878D82A}">
                    <a16:rowId xmlns:a16="http://schemas.microsoft.com/office/drawing/2014/main" val="10018"/>
                  </a:ext>
                </a:extLst>
              </a:tr>
              <a:tr h="157864">
                <a:tc>
                  <a:txBody>
                    <a:bodyPr/>
                    <a:lstStyle/>
                    <a:p>
                      <a:pPr algn="l">
                        <a:defRPr sz="1800">
                          <a:solidFill>
                            <a:srgbClr val="000000"/>
                          </a:solidFill>
                        </a:defRPr>
                      </a:pPr>
                      <a:r>
                        <a:rPr sz="700" dirty="0">
                          <a:solidFill>
                            <a:srgbClr val="332C2C"/>
                          </a:solidFill>
                        </a:rPr>
                        <a:t>Sea water</a:t>
                      </a:r>
                    </a:p>
                  </a:txBody>
                  <a:tcPr marL="5536" marR="5536" marT="5536" marB="5536" horzOverflow="overflow">
                    <a:solidFill>
                      <a:srgbClr val="E8E6E6"/>
                    </a:solidFill>
                  </a:tcPr>
                </a:tc>
                <a:tc>
                  <a:txBody>
                    <a:bodyPr/>
                    <a:lstStyle/>
                    <a:p>
                      <a:pPr algn="l">
                        <a:defRPr sz="700"/>
                      </a:pPr>
                      <a:r>
                        <a:rPr dirty="0"/>
                        <a:t>2.00×10</a:t>
                      </a:r>
                      <a:r>
                        <a:rPr baseline="30000" dirty="0"/>
                        <a:t>−1</a:t>
                      </a:r>
                    </a:p>
                  </a:txBody>
                  <a:tcPr marL="5536" marR="5536" marT="5536" marB="5536" horzOverflow="overflow">
                    <a:solidFill>
                      <a:srgbClr val="E8E6E6"/>
                    </a:solidFill>
                  </a:tcPr>
                </a:tc>
                <a:tc>
                  <a:txBody>
                    <a:bodyPr/>
                    <a:lstStyle/>
                    <a:p>
                      <a:pPr algn="l">
                        <a:defRPr sz="1800">
                          <a:solidFill>
                            <a:srgbClr val="000000"/>
                          </a:solidFill>
                        </a:defRPr>
                      </a:pPr>
                      <a:r>
                        <a:rPr sz="700" dirty="0">
                          <a:solidFill>
                            <a:srgbClr val="332C2C"/>
                          </a:solidFill>
                        </a:rPr>
                        <a:t>4.8</a:t>
                      </a:r>
                    </a:p>
                  </a:txBody>
                  <a:tcPr marL="5536" marR="5536" marT="5536" marB="5536" horzOverflow="overflow">
                    <a:solidFill>
                      <a:srgbClr val="E8E6E6"/>
                    </a:solidFill>
                  </a:tcPr>
                </a:tc>
                <a:extLst>
                  <a:ext uri="{0D108BD9-81ED-4DB2-BD59-A6C34878D82A}">
                    <a16:rowId xmlns:a16="http://schemas.microsoft.com/office/drawing/2014/main" val="10019"/>
                  </a:ext>
                </a:extLst>
              </a:tr>
              <a:tr h="157864">
                <a:tc>
                  <a:txBody>
                    <a:bodyPr/>
                    <a:lstStyle/>
                    <a:p>
                      <a:pPr algn="l">
                        <a:defRPr sz="1800">
                          <a:solidFill>
                            <a:srgbClr val="000000"/>
                          </a:solidFill>
                        </a:defRPr>
                      </a:pPr>
                      <a:r>
                        <a:rPr sz="700" dirty="0">
                          <a:solidFill>
                            <a:srgbClr val="332C2C"/>
                          </a:solidFill>
                        </a:rPr>
                        <a:t>Drinking water</a:t>
                      </a:r>
                    </a:p>
                  </a:txBody>
                  <a:tcPr marL="5536" marR="5536" marT="5536" marB="5536" horzOverflow="overflow">
                    <a:solidFill>
                      <a:srgbClr val="E8E6E6"/>
                    </a:solidFill>
                  </a:tcPr>
                </a:tc>
                <a:tc>
                  <a:txBody>
                    <a:bodyPr/>
                    <a:lstStyle/>
                    <a:p>
                      <a:pPr algn="l">
                        <a:defRPr sz="700"/>
                      </a:pPr>
                      <a:r>
                        <a:rPr dirty="0"/>
                        <a:t>2×10</a:t>
                      </a:r>
                      <a:r>
                        <a:rPr baseline="30000" dirty="0"/>
                        <a:t>1</a:t>
                      </a:r>
                      <a:r>
                        <a:rPr dirty="0"/>
                        <a:t> to 2×10</a:t>
                      </a:r>
                      <a:r>
                        <a:rPr baseline="30000" dirty="0"/>
                        <a:t>3</a:t>
                      </a:r>
                    </a:p>
                  </a:txBody>
                  <a:tcPr marL="5536" marR="5536" marT="5536" marB="5536" horzOverflow="overflow">
                    <a:solidFill>
                      <a:srgbClr val="E8E6E6"/>
                    </a:solidFill>
                  </a:tcPr>
                </a:tc>
                <a:tc>
                  <a:txBody>
                    <a:bodyPr/>
                    <a:lstStyle/>
                    <a:p>
                      <a:pPr algn="l">
                        <a:defRPr sz="700"/>
                      </a:pPr>
                      <a:r>
                        <a:rPr dirty="0"/>
                        <a:t>5×10</a:t>
                      </a:r>
                      <a:r>
                        <a:rPr baseline="30000" dirty="0"/>
                        <a:t>−4</a:t>
                      </a:r>
                      <a:r>
                        <a:rPr dirty="0"/>
                        <a:t> to 5×10</a:t>
                      </a:r>
                      <a:r>
                        <a:rPr baseline="30000" dirty="0"/>
                        <a:t>−2</a:t>
                      </a:r>
                    </a:p>
                  </a:txBody>
                  <a:tcPr marL="5536" marR="5536" marT="5536" marB="5536" horzOverflow="overflow">
                    <a:solidFill>
                      <a:srgbClr val="E8E6E6"/>
                    </a:solidFill>
                  </a:tcPr>
                </a:tc>
                <a:extLst>
                  <a:ext uri="{0D108BD9-81ED-4DB2-BD59-A6C34878D82A}">
                    <a16:rowId xmlns:a16="http://schemas.microsoft.com/office/drawing/2014/main" val="10020"/>
                  </a:ext>
                </a:extLst>
              </a:tr>
              <a:tr h="157864">
                <a:tc>
                  <a:txBody>
                    <a:bodyPr/>
                    <a:lstStyle/>
                    <a:p>
                      <a:pPr algn="l">
                        <a:defRPr sz="1800">
                          <a:solidFill>
                            <a:srgbClr val="000000"/>
                          </a:solidFill>
                        </a:defRPr>
                      </a:pPr>
                      <a:r>
                        <a:rPr sz="700" dirty="0">
                          <a:solidFill>
                            <a:srgbClr val="332C2C"/>
                          </a:solidFill>
                        </a:rPr>
                        <a:t>Silicon</a:t>
                      </a:r>
                    </a:p>
                  </a:txBody>
                  <a:tcPr marL="5536" marR="5536" marT="5536" marB="5536" horzOverflow="overflow">
                    <a:solidFill>
                      <a:srgbClr val="E8E6E6"/>
                    </a:solidFill>
                  </a:tcPr>
                </a:tc>
                <a:tc>
                  <a:txBody>
                    <a:bodyPr/>
                    <a:lstStyle/>
                    <a:p>
                      <a:pPr algn="l">
                        <a:defRPr sz="700"/>
                      </a:pPr>
                      <a:r>
                        <a:rPr dirty="0"/>
                        <a:t>6.4×10</a:t>
                      </a:r>
                      <a:r>
                        <a:rPr baseline="30000" dirty="0"/>
                        <a:t>2</a:t>
                      </a:r>
                    </a:p>
                  </a:txBody>
                  <a:tcPr marL="5536" marR="5536" marT="5536" marB="5536" horzOverflow="overflow">
                    <a:solidFill>
                      <a:srgbClr val="E8E6E6"/>
                    </a:solidFill>
                  </a:tcPr>
                </a:tc>
                <a:tc>
                  <a:txBody>
                    <a:bodyPr/>
                    <a:lstStyle/>
                    <a:p>
                      <a:pPr algn="l">
                        <a:defRPr sz="700"/>
                      </a:pPr>
                      <a:r>
                        <a:rPr dirty="0"/>
                        <a:t>1.56×10</a:t>
                      </a:r>
                      <a:r>
                        <a:rPr baseline="30000" dirty="0"/>
                        <a:t>−3</a:t>
                      </a:r>
                    </a:p>
                  </a:txBody>
                  <a:tcPr marL="5536" marR="5536" marT="5536" marB="5536" horzOverflow="overflow">
                    <a:solidFill>
                      <a:srgbClr val="E8E6E6"/>
                    </a:solidFill>
                  </a:tcPr>
                </a:tc>
                <a:extLst>
                  <a:ext uri="{0D108BD9-81ED-4DB2-BD59-A6C34878D82A}">
                    <a16:rowId xmlns:a16="http://schemas.microsoft.com/office/drawing/2014/main" val="10021"/>
                  </a:ext>
                </a:extLst>
              </a:tr>
              <a:tr h="223640">
                <a:tc>
                  <a:txBody>
                    <a:bodyPr/>
                    <a:lstStyle/>
                    <a:p>
                      <a:pPr algn="l">
                        <a:defRPr sz="1800">
                          <a:solidFill>
                            <a:srgbClr val="000000"/>
                          </a:solidFill>
                        </a:defRPr>
                      </a:pPr>
                      <a:r>
                        <a:rPr sz="700" dirty="0">
                          <a:solidFill>
                            <a:srgbClr val="332C2C"/>
                          </a:solidFill>
                        </a:rPr>
                        <a:t>Wood (damp)</a:t>
                      </a:r>
                    </a:p>
                  </a:txBody>
                  <a:tcPr marL="5536" marR="5536" marT="5536" marB="5536" horzOverflow="overflow">
                    <a:solidFill>
                      <a:srgbClr val="E8E6E6"/>
                    </a:solidFill>
                  </a:tcPr>
                </a:tc>
                <a:tc>
                  <a:txBody>
                    <a:bodyPr/>
                    <a:lstStyle/>
                    <a:p>
                      <a:pPr algn="l">
                        <a:defRPr sz="700"/>
                      </a:pPr>
                      <a:r>
                        <a:rPr dirty="0"/>
                        <a:t>1×10</a:t>
                      </a:r>
                      <a:r>
                        <a:rPr baseline="30000" dirty="0"/>
                        <a:t>3</a:t>
                      </a:r>
                      <a:r>
                        <a:rPr dirty="0"/>
                        <a:t> to 1×10</a:t>
                      </a:r>
                      <a:r>
                        <a:rPr baseline="30000" dirty="0"/>
                        <a:t>4</a:t>
                      </a:r>
                    </a:p>
                  </a:txBody>
                  <a:tcPr marL="5536" marR="5536" marT="5536" marB="5536" horzOverflow="overflow">
                    <a:solidFill>
                      <a:srgbClr val="E8E6E6"/>
                    </a:solidFill>
                  </a:tcPr>
                </a:tc>
                <a:tc>
                  <a:txBody>
                    <a:bodyPr/>
                    <a:lstStyle/>
                    <a:p>
                      <a:pPr algn="l">
                        <a:defRPr sz="700"/>
                      </a:pPr>
                      <a:r>
                        <a:rPr dirty="0"/>
                        <a:t>10</a:t>
                      </a:r>
                      <a:r>
                        <a:rPr baseline="30000" dirty="0"/>
                        <a:t>−4</a:t>
                      </a:r>
                      <a:r>
                        <a:rPr dirty="0"/>
                        <a:t> to 10</a:t>
                      </a:r>
                      <a:r>
                        <a:rPr baseline="30000" dirty="0"/>
                        <a:t>−3</a:t>
                      </a:r>
                    </a:p>
                  </a:txBody>
                  <a:tcPr marL="5536" marR="5536" marT="5536" marB="5536" horzOverflow="overflow">
                    <a:solidFill>
                      <a:srgbClr val="E8E6E6"/>
                    </a:solidFill>
                  </a:tcPr>
                </a:tc>
                <a:extLst>
                  <a:ext uri="{0D108BD9-81ED-4DB2-BD59-A6C34878D82A}">
                    <a16:rowId xmlns:a16="http://schemas.microsoft.com/office/drawing/2014/main" val="10022"/>
                  </a:ext>
                </a:extLst>
              </a:tr>
              <a:tr h="157864">
                <a:tc>
                  <a:txBody>
                    <a:bodyPr/>
                    <a:lstStyle/>
                    <a:p>
                      <a:pPr algn="l">
                        <a:defRPr sz="1800">
                          <a:solidFill>
                            <a:srgbClr val="000000"/>
                          </a:solidFill>
                        </a:defRPr>
                      </a:pPr>
                      <a:r>
                        <a:rPr sz="700" dirty="0">
                          <a:solidFill>
                            <a:srgbClr val="332C2C"/>
                          </a:solidFill>
                        </a:rPr>
                        <a:t>Deionized water</a:t>
                      </a:r>
                    </a:p>
                  </a:txBody>
                  <a:tcPr marL="5536" marR="5536" marT="5536" marB="5536" horzOverflow="overflow">
                    <a:solidFill>
                      <a:srgbClr val="E8E6E6"/>
                    </a:solidFill>
                  </a:tcPr>
                </a:tc>
                <a:tc>
                  <a:txBody>
                    <a:bodyPr/>
                    <a:lstStyle/>
                    <a:p>
                      <a:pPr algn="l">
                        <a:defRPr sz="700"/>
                      </a:pPr>
                      <a:r>
                        <a:rPr dirty="0"/>
                        <a:t>1.80×10</a:t>
                      </a:r>
                      <a:r>
                        <a:rPr baseline="30000" dirty="0"/>
                        <a:t>5</a:t>
                      </a:r>
                    </a:p>
                  </a:txBody>
                  <a:tcPr marL="5536" marR="5536" marT="5536" marB="5536" horzOverflow="overflow">
                    <a:solidFill>
                      <a:srgbClr val="E8E6E6"/>
                    </a:solidFill>
                  </a:tcPr>
                </a:tc>
                <a:tc>
                  <a:txBody>
                    <a:bodyPr/>
                    <a:lstStyle/>
                    <a:p>
                      <a:pPr algn="l">
                        <a:defRPr sz="700"/>
                      </a:pPr>
                      <a:r>
                        <a:rPr dirty="0"/>
                        <a:t>5.50×10</a:t>
                      </a:r>
                      <a:r>
                        <a:rPr baseline="30000" dirty="0"/>
                        <a:t>−6</a:t>
                      </a:r>
                    </a:p>
                  </a:txBody>
                  <a:tcPr marL="5536" marR="5536" marT="5536" marB="5536" horzOverflow="overflow">
                    <a:solidFill>
                      <a:srgbClr val="E8E6E6"/>
                    </a:solidFill>
                  </a:tcPr>
                </a:tc>
                <a:extLst>
                  <a:ext uri="{0D108BD9-81ED-4DB2-BD59-A6C34878D82A}">
                    <a16:rowId xmlns:a16="http://schemas.microsoft.com/office/drawing/2014/main" val="10023"/>
                  </a:ext>
                </a:extLst>
              </a:tr>
              <a:tr h="217062">
                <a:tc>
                  <a:txBody>
                    <a:bodyPr/>
                    <a:lstStyle/>
                    <a:p>
                      <a:pPr algn="l">
                        <a:defRPr sz="1800">
                          <a:solidFill>
                            <a:srgbClr val="000000"/>
                          </a:solidFill>
                        </a:defRPr>
                      </a:pPr>
                      <a:r>
                        <a:rPr sz="700" dirty="0">
                          <a:solidFill>
                            <a:srgbClr val="332C2C"/>
                          </a:solidFill>
                        </a:rPr>
                        <a:t>Glass</a:t>
                      </a:r>
                    </a:p>
                  </a:txBody>
                  <a:tcPr marL="5536" marR="5536" marT="5536" marB="5536" horzOverflow="overflow">
                    <a:solidFill>
                      <a:srgbClr val="E8E6E6"/>
                    </a:solidFill>
                  </a:tcPr>
                </a:tc>
                <a:tc>
                  <a:txBody>
                    <a:bodyPr/>
                    <a:lstStyle/>
                    <a:p>
                      <a:pPr algn="l">
                        <a:defRPr sz="700"/>
                      </a:pPr>
                      <a:r>
                        <a:rPr dirty="0"/>
                        <a:t>1×10</a:t>
                      </a:r>
                      <a:r>
                        <a:rPr baseline="30000" dirty="0"/>
                        <a:t>11</a:t>
                      </a:r>
                      <a:r>
                        <a:rPr dirty="0"/>
                        <a:t> to 1×10</a:t>
                      </a:r>
                      <a:r>
                        <a:rPr baseline="30000" dirty="0"/>
                        <a:t>15</a:t>
                      </a:r>
                    </a:p>
                  </a:txBody>
                  <a:tcPr marL="5536" marR="5536" marT="5536" marB="5536" horzOverflow="overflow">
                    <a:solidFill>
                      <a:srgbClr val="E8E6E6"/>
                    </a:solidFill>
                  </a:tcPr>
                </a:tc>
                <a:tc>
                  <a:txBody>
                    <a:bodyPr/>
                    <a:lstStyle/>
                    <a:p>
                      <a:pPr algn="l">
                        <a:defRPr sz="700"/>
                      </a:pPr>
                      <a:r>
                        <a:rPr dirty="0"/>
                        <a:t>10</a:t>
                      </a:r>
                      <a:r>
                        <a:rPr baseline="30000" dirty="0"/>
                        <a:t>−15</a:t>
                      </a:r>
                      <a:r>
                        <a:rPr dirty="0"/>
                        <a:t> to 10</a:t>
                      </a:r>
                      <a:r>
                        <a:rPr baseline="30000" dirty="0"/>
                        <a:t>−11</a:t>
                      </a:r>
                    </a:p>
                  </a:txBody>
                  <a:tcPr marL="5536" marR="5536" marT="5536" marB="5536" horzOverflow="overflow">
                    <a:solidFill>
                      <a:srgbClr val="E8E6E6"/>
                    </a:solidFill>
                  </a:tcPr>
                </a:tc>
                <a:extLst>
                  <a:ext uri="{0D108BD9-81ED-4DB2-BD59-A6C34878D82A}">
                    <a16:rowId xmlns:a16="http://schemas.microsoft.com/office/drawing/2014/main" val="10024"/>
                  </a:ext>
                </a:extLst>
              </a:tr>
              <a:tr h="223640">
                <a:tc>
                  <a:txBody>
                    <a:bodyPr/>
                    <a:lstStyle/>
                    <a:p>
                      <a:pPr algn="l">
                        <a:defRPr sz="1800">
                          <a:solidFill>
                            <a:srgbClr val="000000"/>
                          </a:solidFill>
                        </a:defRPr>
                      </a:pPr>
                      <a:r>
                        <a:rPr sz="700" dirty="0">
                          <a:solidFill>
                            <a:srgbClr val="332C2C"/>
                          </a:solidFill>
                        </a:rPr>
                        <a:t>Carbon (diamond)</a:t>
                      </a:r>
                    </a:p>
                  </a:txBody>
                  <a:tcPr marL="5536" marR="5536" marT="5536" marB="5536" horzOverflow="overflow">
                    <a:solidFill>
                      <a:srgbClr val="E8E6E6"/>
                    </a:solidFill>
                  </a:tcPr>
                </a:tc>
                <a:tc>
                  <a:txBody>
                    <a:bodyPr/>
                    <a:lstStyle/>
                    <a:p>
                      <a:pPr algn="l">
                        <a:defRPr sz="700"/>
                      </a:pPr>
                      <a:r>
                        <a:rPr dirty="0"/>
                        <a:t>1×10</a:t>
                      </a:r>
                      <a:r>
                        <a:rPr baseline="30000" dirty="0"/>
                        <a:t>12</a:t>
                      </a:r>
                    </a:p>
                  </a:txBody>
                  <a:tcPr marL="5536" marR="5536" marT="5536" marB="5536" horzOverflow="overflow">
                    <a:solidFill>
                      <a:srgbClr val="E8E6E6"/>
                    </a:solidFill>
                  </a:tcPr>
                </a:tc>
                <a:tc>
                  <a:txBody>
                    <a:bodyPr/>
                    <a:lstStyle/>
                    <a:p>
                      <a:pPr algn="l">
                        <a:defRPr sz="700"/>
                      </a:pPr>
                      <a:r>
                        <a:rPr dirty="0"/>
                        <a:t>~10</a:t>
                      </a:r>
                      <a:r>
                        <a:rPr baseline="30000" dirty="0"/>
                        <a:t>−13</a:t>
                      </a:r>
                    </a:p>
                  </a:txBody>
                  <a:tcPr marL="5536" marR="5536" marT="5536" marB="5536" horzOverflow="overflow">
                    <a:solidFill>
                      <a:srgbClr val="E8E6E6"/>
                    </a:solidFill>
                  </a:tcPr>
                </a:tc>
                <a:extLst>
                  <a:ext uri="{0D108BD9-81ED-4DB2-BD59-A6C34878D82A}">
                    <a16:rowId xmlns:a16="http://schemas.microsoft.com/office/drawing/2014/main" val="10025"/>
                  </a:ext>
                </a:extLst>
              </a:tr>
              <a:tr h="236795">
                <a:tc>
                  <a:txBody>
                    <a:bodyPr/>
                    <a:lstStyle/>
                    <a:p>
                      <a:pPr algn="l">
                        <a:defRPr sz="1800">
                          <a:solidFill>
                            <a:srgbClr val="000000"/>
                          </a:solidFill>
                        </a:defRPr>
                      </a:pPr>
                      <a:r>
                        <a:rPr sz="700" dirty="0">
                          <a:solidFill>
                            <a:srgbClr val="332C2C"/>
                          </a:solidFill>
                        </a:rPr>
                        <a:t>Hard rubber</a:t>
                      </a:r>
                    </a:p>
                  </a:txBody>
                  <a:tcPr marL="5536" marR="5536" marT="5536" marB="5536" horzOverflow="overflow">
                    <a:solidFill>
                      <a:srgbClr val="E8E6E6"/>
                    </a:solidFill>
                  </a:tcPr>
                </a:tc>
                <a:tc>
                  <a:txBody>
                    <a:bodyPr/>
                    <a:lstStyle/>
                    <a:p>
                      <a:pPr algn="l">
                        <a:defRPr sz="700"/>
                      </a:pPr>
                      <a:r>
                        <a:rPr dirty="0"/>
                        <a:t>1×10</a:t>
                      </a:r>
                      <a:r>
                        <a:rPr baseline="30000" dirty="0"/>
                        <a:t>13</a:t>
                      </a:r>
                    </a:p>
                  </a:txBody>
                  <a:tcPr marL="5536" marR="5536" marT="5536" marB="5536" horzOverflow="overflow">
                    <a:solidFill>
                      <a:srgbClr val="E8E6E6"/>
                    </a:solidFill>
                  </a:tcPr>
                </a:tc>
                <a:tc>
                  <a:txBody>
                    <a:bodyPr/>
                    <a:lstStyle/>
                    <a:p>
                      <a:pPr algn="l">
                        <a:defRPr sz="700"/>
                      </a:pPr>
                      <a:r>
                        <a:rPr dirty="0"/>
                        <a:t>10</a:t>
                      </a:r>
                      <a:r>
                        <a:rPr baseline="30000" dirty="0"/>
                        <a:t>−14</a:t>
                      </a:r>
                    </a:p>
                  </a:txBody>
                  <a:tcPr marL="5536" marR="5536" marT="5536" marB="5536" horzOverflow="overflow">
                    <a:solidFill>
                      <a:srgbClr val="E8E6E6"/>
                    </a:solidFill>
                  </a:tcPr>
                </a:tc>
                <a:extLst>
                  <a:ext uri="{0D108BD9-81ED-4DB2-BD59-A6C34878D82A}">
                    <a16:rowId xmlns:a16="http://schemas.microsoft.com/office/drawing/2014/main" val="10026"/>
                  </a:ext>
                </a:extLst>
              </a:tr>
              <a:tr h="157864">
                <a:tc>
                  <a:txBody>
                    <a:bodyPr/>
                    <a:lstStyle/>
                    <a:p>
                      <a:pPr algn="l">
                        <a:defRPr sz="1800">
                          <a:solidFill>
                            <a:srgbClr val="000000"/>
                          </a:solidFill>
                        </a:defRPr>
                      </a:pPr>
                      <a:r>
                        <a:rPr sz="700" dirty="0">
                          <a:solidFill>
                            <a:srgbClr val="332C2C"/>
                          </a:solidFill>
                        </a:rPr>
                        <a:t>Air</a:t>
                      </a:r>
                    </a:p>
                  </a:txBody>
                  <a:tcPr marL="5536" marR="5536" marT="5536" marB="5536" horzOverflow="overflow">
                    <a:solidFill>
                      <a:srgbClr val="E8E6E6"/>
                    </a:solidFill>
                  </a:tcPr>
                </a:tc>
                <a:tc>
                  <a:txBody>
                    <a:bodyPr/>
                    <a:lstStyle/>
                    <a:p>
                      <a:pPr algn="l">
                        <a:defRPr sz="700"/>
                      </a:pPr>
                      <a:r>
                        <a:rPr dirty="0"/>
                        <a:t>10</a:t>
                      </a:r>
                      <a:r>
                        <a:rPr baseline="30000" dirty="0"/>
                        <a:t>9</a:t>
                      </a:r>
                      <a:r>
                        <a:rPr dirty="0"/>
                        <a:t> to 10</a:t>
                      </a:r>
                      <a:r>
                        <a:rPr baseline="30000" dirty="0"/>
                        <a:t>15</a:t>
                      </a:r>
                    </a:p>
                  </a:txBody>
                  <a:tcPr marL="5536" marR="5536" marT="5536" marB="5536" horzOverflow="overflow">
                    <a:solidFill>
                      <a:srgbClr val="E8E6E6"/>
                    </a:solidFill>
                  </a:tcPr>
                </a:tc>
                <a:tc>
                  <a:txBody>
                    <a:bodyPr/>
                    <a:lstStyle/>
                    <a:p>
                      <a:pPr algn="l">
                        <a:defRPr sz="700"/>
                      </a:pPr>
                      <a:r>
                        <a:rPr dirty="0"/>
                        <a:t>~10</a:t>
                      </a:r>
                      <a:r>
                        <a:rPr baseline="30000" dirty="0"/>
                        <a:t>−15</a:t>
                      </a:r>
                      <a:r>
                        <a:rPr dirty="0"/>
                        <a:t> to 10</a:t>
                      </a:r>
                      <a:r>
                        <a:rPr baseline="30000" dirty="0"/>
                        <a:t>−9</a:t>
                      </a:r>
                    </a:p>
                  </a:txBody>
                  <a:tcPr marL="5536" marR="5536" marT="5536" marB="5536" horzOverflow="overflow">
                    <a:solidFill>
                      <a:srgbClr val="E8E6E6"/>
                    </a:solidFill>
                  </a:tcPr>
                </a:tc>
                <a:extLst>
                  <a:ext uri="{0D108BD9-81ED-4DB2-BD59-A6C34878D82A}">
                    <a16:rowId xmlns:a16="http://schemas.microsoft.com/office/drawing/2014/main" val="10027"/>
                  </a:ext>
                </a:extLst>
              </a:tr>
              <a:tr h="230217">
                <a:tc>
                  <a:txBody>
                    <a:bodyPr/>
                    <a:lstStyle/>
                    <a:p>
                      <a:pPr algn="l">
                        <a:defRPr sz="1800">
                          <a:solidFill>
                            <a:srgbClr val="000000"/>
                          </a:solidFill>
                        </a:defRPr>
                      </a:pPr>
                      <a:r>
                        <a:rPr sz="700" dirty="0">
                          <a:solidFill>
                            <a:srgbClr val="332C2C"/>
                          </a:solidFill>
                        </a:rPr>
                        <a:t>Wood (oven dry)</a:t>
                      </a:r>
                    </a:p>
                  </a:txBody>
                  <a:tcPr marL="5536" marR="5536" marT="5536" marB="5536" horzOverflow="overflow">
                    <a:solidFill>
                      <a:srgbClr val="E8E6E6"/>
                    </a:solidFill>
                  </a:tcPr>
                </a:tc>
                <a:tc>
                  <a:txBody>
                    <a:bodyPr/>
                    <a:lstStyle/>
                    <a:p>
                      <a:pPr algn="l">
                        <a:defRPr sz="700"/>
                      </a:pPr>
                      <a:r>
                        <a:rPr dirty="0"/>
                        <a:t>1×10</a:t>
                      </a:r>
                      <a:r>
                        <a:rPr baseline="30000" dirty="0"/>
                        <a:t>14</a:t>
                      </a:r>
                      <a:r>
                        <a:rPr dirty="0"/>
                        <a:t> to 1×10</a:t>
                      </a:r>
                      <a:r>
                        <a:rPr baseline="30000" dirty="0"/>
                        <a:t>16</a:t>
                      </a:r>
                    </a:p>
                  </a:txBody>
                  <a:tcPr marL="5536" marR="5536" marT="5536" marB="5536" horzOverflow="overflow">
                    <a:solidFill>
                      <a:srgbClr val="E8E6E6"/>
                    </a:solidFill>
                  </a:tcPr>
                </a:tc>
                <a:tc>
                  <a:txBody>
                    <a:bodyPr/>
                    <a:lstStyle/>
                    <a:p>
                      <a:pPr algn="l">
                        <a:defRPr sz="700"/>
                      </a:pPr>
                      <a:r>
                        <a:rPr dirty="0"/>
                        <a:t>10</a:t>
                      </a:r>
                      <a:r>
                        <a:rPr baseline="30000" dirty="0"/>
                        <a:t>−16</a:t>
                      </a:r>
                      <a:r>
                        <a:rPr dirty="0"/>
                        <a:t> to 10</a:t>
                      </a:r>
                      <a:r>
                        <a:rPr baseline="30000" dirty="0"/>
                        <a:t>−14</a:t>
                      </a:r>
                    </a:p>
                  </a:txBody>
                  <a:tcPr marL="5536" marR="5536" marT="5536" marB="5536" horzOverflow="overflow">
                    <a:solidFill>
                      <a:srgbClr val="E8E6E6"/>
                    </a:solidFill>
                  </a:tcPr>
                </a:tc>
                <a:extLst>
                  <a:ext uri="{0D108BD9-81ED-4DB2-BD59-A6C34878D82A}">
                    <a16:rowId xmlns:a16="http://schemas.microsoft.com/office/drawing/2014/main" val="10028"/>
                  </a:ext>
                </a:extLst>
              </a:tr>
              <a:tr h="217062">
                <a:tc>
                  <a:txBody>
                    <a:bodyPr/>
                    <a:lstStyle/>
                    <a:p>
                      <a:pPr algn="l">
                        <a:defRPr sz="1800">
                          <a:solidFill>
                            <a:srgbClr val="000000"/>
                          </a:solidFill>
                        </a:defRPr>
                      </a:pPr>
                      <a:r>
                        <a:rPr sz="700" dirty="0">
                          <a:solidFill>
                            <a:srgbClr val="332C2C"/>
                          </a:solidFill>
                        </a:rPr>
                        <a:t>Teflon</a:t>
                      </a:r>
                    </a:p>
                  </a:txBody>
                  <a:tcPr marL="5536" marR="5536" marT="5536" marB="5536" horzOverflow="overflow">
                    <a:solidFill>
                      <a:srgbClr val="E8E6E6"/>
                    </a:solidFill>
                  </a:tcPr>
                </a:tc>
                <a:tc>
                  <a:txBody>
                    <a:bodyPr/>
                    <a:lstStyle/>
                    <a:p>
                      <a:pPr algn="l">
                        <a:defRPr sz="700"/>
                      </a:pPr>
                      <a:r>
                        <a:rPr dirty="0"/>
                        <a:t>1×10</a:t>
                      </a:r>
                      <a:r>
                        <a:rPr baseline="30000" dirty="0"/>
                        <a:t>23</a:t>
                      </a:r>
                      <a:r>
                        <a:rPr dirty="0"/>
                        <a:t> to 1×10</a:t>
                      </a:r>
                      <a:r>
                        <a:rPr baseline="30000" dirty="0"/>
                        <a:t>25</a:t>
                      </a:r>
                    </a:p>
                  </a:txBody>
                  <a:tcPr marL="5536" marR="5536" marT="5536" marB="5536" horzOverflow="overflow">
                    <a:solidFill>
                      <a:srgbClr val="E8E6E6"/>
                    </a:solidFill>
                  </a:tcPr>
                </a:tc>
                <a:tc>
                  <a:txBody>
                    <a:bodyPr/>
                    <a:lstStyle/>
                    <a:p>
                      <a:pPr algn="l">
                        <a:defRPr sz="700"/>
                      </a:pPr>
                      <a:r>
                        <a:rPr dirty="0"/>
                        <a:t>10</a:t>
                      </a:r>
                      <a:r>
                        <a:rPr baseline="30000" dirty="0"/>
                        <a:t>−25</a:t>
                      </a:r>
                      <a:r>
                        <a:rPr dirty="0"/>
                        <a:t> to 10</a:t>
                      </a:r>
                      <a:r>
                        <a:rPr baseline="30000" dirty="0"/>
                        <a:t>−23</a:t>
                      </a:r>
                    </a:p>
                  </a:txBody>
                  <a:tcPr marL="5536" marR="5536" marT="5536" marB="5536" horzOverflow="overflow">
                    <a:solidFill>
                      <a:srgbClr val="E8E6E6"/>
                    </a:solidFill>
                  </a:tcPr>
                </a:tc>
                <a:extLst>
                  <a:ext uri="{0D108BD9-81ED-4DB2-BD59-A6C34878D82A}">
                    <a16:rowId xmlns:a16="http://schemas.microsoft.com/office/drawing/2014/main" val="10029"/>
                  </a:ext>
                </a:extLst>
              </a:tr>
            </a:tbl>
          </a:graphicData>
        </a:graphic>
      </p:graphicFrame>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itle 1"/>
          <p:cNvSpPr txBox="1">
            <a:spLocks noGrp="1"/>
          </p:cNvSpPr>
          <p:nvPr>
            <p:ph type="title"/>
          </p:nvPr>
        </p:nvSpPr>
        <p:spPr>
          <a:prstGeom prst="rect">
            <a:avLst/>
          </a:prstGeom>
        </p:spPr>
        <p:txBody>
          <a:bodyPr/>
          <a:lstStyle/>
          <a:p>
            <a:r>
              <a:rPr dirty="0"/>
              <a:t>Capable Parts: Aluminum Wire</a:t>
            </a:r>
          </a:p>
        </p:txBody>
      </p:sp>
      <p:sp>
        <p:nvSpPr>
          <p:cNvPr id="211" name="Content Placeholder 2"/>
          <p:cNvSpPr txBox="1">
            <a:spLocks noGrp="1"/>
          </p:cNvSpPr>
          <p:nvPr>
            <p:ph type="body" idx="1"/>
          </p:nvPr>
        </p:nvSpPr>
        <p:spPr>
          <a:xfrm>
            <a:off x="457200" y="1371599"/>
            <a:ext cx="8229600" cy="4323705"/>
          </a:xfrm>
          <a:prstGeom prst="rect">
            <a:avLst/>
          </a:prstGeom>
        </p:spPr>
        <p:txBody>
          <a:bodyPr/>
          <a:lstStyle/>
          <a:p>
            <a:pPr marL="342900" indent="-342900">
              <a:lnSpc>
                <a:spcPct val="80000"/>
              </a:lnSpc>
              <a:defRPr sz="2500"/>
            </a:pPr>
            <a:r>
              <a:rPr dirty="0"/>
              <a:t>Why Aluminum?</a:t>
            </a:r>
          </a:p>
          <a:p>
            <a:pPr marL="742950" lvl="1" indent="-285750">
              <a:lnSpc>
                <a:spcPct val="80000"/>
              </a:lnSpc>
              <a:spcBef>
                <a:spcPts val="500"/>
              </a:spcBef>
              <a:defRPr sz="2200"/>
            </a:pPr>
            <a:r>
              <a:rPr lang="en-US" dirty="0"/>
              <a:t>Third</a:t>
            </a:r>
            <a:r>
              <a:rPr dirty="0"/>
              <a:t> most abundant </a:t>
            </a:r>
            <a:r>
              <a:rPr lang="en-US" dirty="0"/>
              <a:t>element</a:t>
            </a:r>
            <a:r>
              <a:rPr dirty="0"/>
              <a:t> on the planet</a:t>
            </a:r>
            <a:r>
              <a:rPr lang="en-US" dirty="0"/>
              <a:t> (O2 &amp; Si)</a:t>
            </a:r>
            <a:endParaRPr dirty="0"/>
          </a:p>
          <a:p>
            <a:pPr marL="1143000" lvl="2" indent="-228600">
              <a:lnSpc>
                <a:spcPct val="80000"/>
              </a:lnSpc>
              <a:spcBef>
                <a:spcPts val="400"/>
              </a:spcBef>
              <a:defRPr sz="1800"/>
            </a:pPr>
            <a:r>
              <a:rPr dirty="0"/>
              <a:t>Ironically it took electrification to make it extractable</a:t>
            </a:r>
          </a:p>
          <a:p>
            <a:pPr marL="742950" lvl="1" indent="-285750">
              <a:lnSpc>
                <a:spcPct val="80000"/>
              </a:lnSpc>
              <a:spcBef>
                <a:spcPts val="500"/>
              </a:spcBef>
              <a:defRPr sz="2200"/>
            </a:pPr>
            <a:r>
              <a:rPr dirty="0"/>
              <a:t>It is lightweight</a:t>
            </a:r>
          </a:p>
          <a:p>
            <a:pPr marL="1143000" lvl="2" indent="-228600">
              <a:lnSpc>
                <a:spcPct val="80000"/>
              </a:lnSpc>
              <a:spcBef>
                <a:spcPts val="400"/>
              </a:spcBef>
              <a:defRPr sz="1800"/>
            </a:pPr>
            <a:r>
              <a:rPr dirty="0"/>
              <a:t>This matters</a:t>
            </a:r>
          </a:p>
          <a:p>
            <a:pPr marL="742950" lvl="1" indent="-285750">
              <a:lnSpc>
                <a:spcPct val="80000"/>
              </a:lnSpc>
              <a:spcBef>
                <a:spcPts val="500"/>
              </a:spcBef>
              <a:defRPr sz="2200"/>
            </a:pPr>
            <a:r>
              <a:rPr dirty="0"/>
              <a:t>Self passivating surface</a:t>
            </a:r>
          </a:p>
          <a:p>
            <a:pPr marL="1143000" lvl="2" indent="-228600">
              <a:lnSpc>
                <a:spcPct val="80000"/>
              </a:lnSpc>
              <a:spcBef>
                <a:spcPts val="400"/>
              </a:spcBef>
              <a:defRPr sz="1800"/>
            </a:pPr>
            <a:r>
              <a:rPr dirty="0"/>
              <a:t>Aluminum Oxide is an insulator</a:t>
            </a:r>
          </a:p>
          <a:p>
            <a:pPr marL="1600200" lvl="3" indent="-228600">
              <a:lnSpc>
                <a:spcPct val="80000"/>
              </a:lnSpc>
              <a:spcBef>
                <a:spcPts val="400"/>
              </a:spcBef>
              <a:defRPr sz="1800"/>
            </a:pPr>
            <a:r>
              <a:rPr dirty="0"/>
              <a:t>But so thin we don’t care</a:t>
            </a:r>
          </a:p>
          <a:p>
            <a:pPr marL="742950" lvl="1" indent="-285750">
              <a:lnSpc>
                <a:spcPct val="80000"/>
              </a:lnSpc>
              <a:spcBef>
                <a:spcPts val="500"/>
              </a:spcBef>
              <a:defRPr sz="2200"/>
            </a:pPr>
            <a:r>
              <a:rPr dirty="0"/>
              <a:t>Pay by the pound</a:t>
            </a:r>
          </a:p>
          <a:p>
            <a:pPr marL="1143000" lvl="2" indent="-228600">
              <a:lnSpc>
                <a:spcPct val="80000"/>
              </a:lnSpc>
              <a:spcBef>
                <a:spcPts val="400"/>
              </a:spcBef>
              <a:defRPr sz="1800"/>
            </a:pPr>
            <a:r>
              <a:rPr dirty="0"/>
              <a:t>Don’t be cheap</a:t>
            </a:r>
          </a:p>
          <a:p>
            <a:pPr marL="1600200" lvl="3" indent="-228600">
              <a:lnSpc>
                <a:spcPct val="80000"/>
              </a:lnSpc>
              <a:spcBef>
                <a:spcPts val="400"/>
              </a:spcBef>
              <a:defRPr sz="1800"/>
            </a:pPr>
            <a:r>
              <a:rPr dirty="0"/>
              <a:t>If you want long life</a:t>
            </a:r>
          </a:p>
          <a:p>
            <a:pPr marL="2057400" lvl="4" indent="-228600">
              <a:lnSpc>
                <a:spcPct val="80000"/>
              </a:lnSpc>
              <a:spcBef>
                <a:spcPts val="400"/>
              </a:spcBef>
              <a:defRPr sz="1800"/>
            </a:pPr>
            <a:r>
              <a:rPr dirty="0"/>
              <a:t>Under N-1-1 conditions</a:t>
            </a:r>
          </a:p>
          <a:p>
            <a:pPr marL="2514600" lvl="5" indent="-228600">
              <a:lnSpc>
                <a:spcPct val="80000"/>
              </a:lnSpc>
              <a:spcBef>
                <a:spcPts val="400"/>
              </a:spcBef>
              <a:defRPr sz="1800">
                <a:latin typeface="Times New Roman"/>
                <a:ea typeface="Times New Roman"/>
                <a:cs typeface="Times New Roman"/>
                <a:sym typeface="Times New Roman"/>
              </a:defRPr>
            </a:pPr>
            <a:r>
              <a:rPr dirty="0"/>
              <a:t>Or more…</a:t>
            </a:r>
          </a:p>
        </p:txBody>
      </p:sp>
      <p:sp>
        <p:nvSpPr>
          <p:cNvPr id="212"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dirty="0"/>
          </a:p>
        </p:txBody>
      </p:sp>
      <p:sp>
        <p:nvSpPr>
          <p:cNvPr id="213" name="Rectangle 5"/>
          <p:cNvSpPr txBox="1"/>
          <p:nvPr/>
        </p:nvSpPr>
        <p:spPr>
          <a:xfrm>
            <a:off x="6071937" y="2686560"/>
            <a:ext cx="2687053" cy="2482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u="sng"/>
            </a:pPr>
            <a:r>
              <a:rPr dirty="0"/>
              <a:t>Pounds Per Cubic Foot </a:t>
            </a:r>
          </a:p>
          <a:p>
            <a:r>
              <a:rPr dirty="0"/>
              <a:t>Aluminum 168.48 </a:t>
            </a:r>
          </a:p>
          <a:p>
            <a:r>
              <a:rPr dirty="0"/>
              <a:t>Zinc 445.30</a:t>
            </a:r>
          </a:p>
          <a:p>
            <a:r>
              <a:rPr dirty="0"/>
              <a:t>Steel, Cast/Rolled 490.00 </a:t>
            </a:r>
          </a:p>
          <a:p>
            <a:r>
              <a:rPr dirty="0"/>
              <a:t>Iron 491.09 </a:t>
            </a:r>
          </a:p>
          <a:p>
            <a:r>
              <a:rPr dirty="0"/>
              <a:t>Copper 559.87 </a:t>
            </a:r>
          </a:p>
          <a:p>
            <a:r>
              <a:rPr dirty="0"/>
              <a:t>Silver 654.91 </a:t>
            </a:r>
          </a:p>
          <a:p>
            <a:r>
              <a:rPr dirty="0"/>
              <a:t>Gold 1206.83 </a:t>
            </a:r>
          </a:p>
          <a:p>
            <a:r>
              <a:rPr dirty="0"/>
              <a:t>Platinum 1339.20 </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prstGeom prst="rect">
            <a:avLst/>
          </a:prstGeom>
        </p:spPr>
        <p:txBody>
          <a:bodyPr/>
          <a:lstStyle/>
          <a:p>
            <a:r>
              <a:rPr dirty="0"/>
              <a:t>Capable Parts: ACSR/AACC/ACSS</a:t>
            </a:r>
          </a:p>
        </p:txBody>
      </p:sp>
      <p:sp>
        <p:nvSpPr>
          <p:cNvPr id="216" name="Content Placeholder 2"/>
          <p:cNvSpPr txBox="1">
            <a:spLocks noGrp="1"/>
          </p:cNvSpPr>
          <p:nvPr>
            <p:ph type="body" idx="1"/>
          </p:nvPr>
        </p:nvSpPr>
        <p:spPr>
          <a:xfrm>
            <a:off x="457200" y="1371599"/>
            <a:ext cx="8229600" cy="4323705"/>
          </a:xfrm>
          <a:prstGeom prst="rect">
            <a:avLst/>
          </a:prstGeom>
        </p:spPr>
        <p:txBody>
          <a:bodyPr/>
          <a:lstStyle/>
          <a:p>
            <a:r>
              <a:rPr dirty="0"/>
              <a:t>All things Aluminum</a:t>
            </a:r>
          </a:p>
          <a:p>
            <a:pPr marL="742950" lvl="1" indent="-285750">
              <a:spcBef>
                <a:spcPts val="500"/>
              </a:spcBef>
              <a:defRPr sz="2400"/>
            </a:pPr>
            <a:r>
              <a:rPr dirty="0"/>
              <a:t>ACSR</a:t>
            </a:r>
          </a:p>
          <a:p>
            <a:pPr marL="1143000" lvl="2" indent="-228600">
              <a:spcBef>
                <a:spcPts val="400"/>
              </a:spcBef>
              <a:defRPr sz="2000"/>
            </a:pPr>
            <a:r>
              <a:rPr dirty="0"/>
              <a:t>Birds</a:t>
            </a:r>
          </a:p>
          <a:p>
            <a:pPr marL="742950" lvl="1" indent="-285750">
              <a:spcBef>
                <a:spcPts val="500"/>
              </a:spcBef>
              <a:defRPr sz="2400"/>
            </a:pPr>
            <a:r>
              <a:rPr dirty="0"/>
              <a:t>ACSR/TW</a:t>
            </a:r>
          </a:p>
          <a:p>
            <a:pPr marL="1143000" lvl="2" indent="-228600">
              <a:spcBef>
                <a:spcPts val="400"/>
              </a:spcBef>
              <a:defRPr sz="2000"/>
            </a:pPr>
            <a:r>
              <a:rPr dirty="0"/>
              <a:t>NW Rivers</a:t>
            </a:r>
          </a:p>
          <a:p>
            <a:pPr marL="1600200" lvl="3" indent="-228600">
              <a:spcBef>
                <a:spcPts val="400"/>
              </a:spcBef>
              <a:defRPr sz="2000"/>
            </a:pPr>
            <a:r>
              <a:rPr dirty="0"/>
              <a:t>Why?</a:t>
            </a:r>
          </a:p>
        </p:txBody>
      </p:sp>
      <p:sp>
        <p:nvSpPr>
          <p:cNvPr id="217"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dirty="0"/>
          </a:p>
        </p:txBody>
      </p:sp>
      <p:pic>
        <p:nvPicPr>
          <p:cNvPr id="218" name="Picture 4" descr="Picture 4"/>
          <p:cNvPicPr>
            <a:picLocks noChangeAspect="1"/>
          </p:cNvPicPr>
          <p:nvPr/>
        </p:nvPicPr>
        <p:blipFill>
          <a:blip r:embed="rId2"/>
          <a:stretch>
            <a:fillRect/>
          </a:stretch>
        </p:blipFill>
        <p:spPr>
          <a:xfrm>
            <a:off x="272714" y="3834064"/>
            <a:ext cx="3793958" cy="2708351"/>
          </a:xfrm>
          <a:prstGeom prst="rect">
            <a:avLst/>
          </a:prstGeom>
          <a:ln w="12700">
            <a:miter lim="400000"/>
          </a:ln>
        </p:spPr>
      </p:pic>
      <p:pic>
        <p:nvPicPr>
          <p:cNvPr id="219" name="Picture 5" descr="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149515" y="1331494"/>
            <a:ext cx="3120188" cy="2502569"/>
          </a:xfrm>
          <a:prstGeom prst="rect">
            <a:avLst/>
          </a:prstGeom>
          <a:ln w="12700">
            <a:miter lim="400000"/>
          </a:ln>
        </p:spPr>
      </p:pic>
      <p:sp>
        <p:nvSpPr>
          <p:cNvPr id="2" name="TextBox 1">
            <a:extLst>
              <a:ext uri="{FF2B5EF4-FFF2-40B4-BE49-F238E27FC236}">
                <a16:creationId xmlns:a16="http://schemas.microsoft.com/office/drawing/2014/main" id="{D9B53C61-5688-6C40-8192-892B3A20EA3D}"/>
              </a:ext>
            </a:extLst>
          </p:cNvPr>
          <p:cNvSpPr txBox="1"/>
          <p:nvPr/>
        </p:nvSpPr>
        <p:spPr>
          <a:xfrm>
            <a:off x="5149515" y="4634753"/>
            <a:ext cx="3537285"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332C2C"/>
                </a:solidFill>
                <a:effectLst/>
                <a:uFillTx/>
                <a:latin typeface="Times New Roman"/>
                <a:ea typeface="Times New Roman"/>
                <a:cs typeface="Times New Roman"/>
                <a:sym typeface="Times New Roman"/>
              </a:rPr>
              <a:t>Transmission lasts &gt;100 years…it should perform adequately at amortized EOL.</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332C2C"/>
                </a:solidFill>
                <a:effectLst/>
                <a:uFillTx/>
                <a:latin typeface="Times New Roman"/>
                <a:ea typeface="Times New Roman"/>
                <a:cs typeface="Times New Roman"/>
                <a:sym typeface="Times New Roman"/>
              </a:rPr>
              <a:t>Go big or go home!</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le 1"/>
          <p:cNvSpPr txBox="1">
            <a:spLocks noGrp="1"/>
          </p:cNvSpPr>
          <p:nvPr>
            <p:ph type="title"/>
          </p:nvPr>
        </p:nvSpPr>
        <p:spPr>
          <a:prstGeom prst="rect">
            <a:avLst/>
          </a:prstGeom>
        </p:spPr>
        <p:txBody>
          <a:bodyPr/>
          <a:lstStyle/>
          <a:p>
            <a:r>
              <a:rPr dirty="0"/>
              <a:t>Capable Programs: </a:t>
            </a:r>
            <a:r>
              <a:rPr lang="en-US" dirty="0"/>
              <a:t>Shout to </a:t>
            </a:r>
            <a:r>
              <a:rPr dirty="0"/>
              <a:t>Bill Tinney</a:t>
            </a:r>
          </a:p>
        </p:txBody>
      </p:sp>
      <p:sp>
        <p:nvSpPr>
          <p:cNvPr id="228"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dirty="0"/>
          </a:p>
        </p:txBody>
      </p:sp>
      <p:sp>
        <p:nvSpPr>
          <p:cNvPr id="229" name="Content Placeholder 7"/>
          <p:cNvSpPr txBox="1">
            <a:spLocks noGrp="1"/>
          </p:cNvSpPr>
          <p:nvPr>
            <p:ph type="body" idx="1"/>
          </p:nvPr>
        </p:nvSpPr>
        <p:spPr>
          <a:xfrm>
            <a:off x="457200" y="1371599"/>
            <a:ext cx="8229600" cy="4323705"/>
          </a:xfrm>
          <a:prstGeom prst="rect">
            <a:avLst/>
          </a:prstGeom>
        </p:spPr>
        <p:txBody>
          <a:bodyPr>
            <a:normAutofit fontScale="70000" lnSpcReduction="20000"/>
          </a:bodyPr>
          <a:lstStyle/>
          <a:p>
            <a:r>
              <a:rPr dirty="0"/>
              <a:t>BPA Great</a:t>
            </a:r>
          </a:p>
          <a:p>
            <a:pPr marL="742950" lvl="1" indent="-285750">
              <a:spcBef>
                <a:spcPts val="500"/>
              </a:spcBef>
              <a:defRPr sz="2400"/>
            </a:pPr>
            <a:r>
              <a:rPr dirty="0"/>
              <a:t>IPF Software</a:t>
            </a:r>
          </a:p>
          <a:p>
            <a:r>
              <a:rPr dirty="0"/>
              <a:t>PECO</a:t>
            </a:r>
          </a:p>
          <a:p>
            <a:r>
              <a:rPr dirty="0"/>
              <a:t>PSS/e</a:t>
            </a:r>
          </a:p>
          <a:p>
            <a:r>
              <a:rPr dirty="0"/>
              <a:t>PSLF</a:t>
            </a:r>
          </a:p>
          <a:p>
            <a:r>
              <a:rPr dirty="0"/>
              <a:t>Power Factory</a:t>
            </a:r>
          </a:p>
          <a:p>
            <a:r>
              <a:rPr dirty="0"/>
              <a:t>NEPLAN</a:t>
            </a:r>
            <a:endParaRPr lang="en-US" dirty="0"/>
          </a:p>
          <a:p>
            <a:r>
              <a:rPr lang="en-US" dirty="0"/>
              <a:t>PowerWorld Simulator</a:t>
            </a:r>
          </a:p>
          <a:p>
            <a:pPr lvl="1"/>
            <a:r>
              <a:rPr lang="en-US" dirty="0"/>
              <a:t>We will be using this</a:t>
            </a:r>
            <a:endParaRPr dirty="0"/>
          </a:p>
          <a:p>
            <a:r>
              <a:rPr dirty="0"/>
              <a:t>Power flows…load does not</a:t>
            </a:r>
            <a:endParaRPr lang="en-US" dirty="0"/>
          </a:p>
          <a:p>
            <a:pPr lvl="1"/>
            <a:r>
              <a:rPr lang="en-US" dirty="0"/>
              <a:t>Words matter:  Reactive Power sure isn’t Imaginary</a:t>
            </a:r>
          </a:p>
          <a:p>
            <a:pPr lvl="2"/>
            <a:r>
              <a:rPr lang="en-US" dirty="0"/>
              <a:t>Want to try passing 1000 Amps of reactive current through yourself?  Let's refer to it as reactive power thanks…</a:t>
            </a:r>
            <a:endParaRPr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Picture 4" descr="Picture 4"/>
          <p:cNvPicPr>
            <a:picLocks noChangeAspect="1"/>
          </p:cNvPicPr>
          <p:nvPr/>
        </p:nvPicPr>
        <p:blipFill>
          <a:blip r:embed="rId2"/>
          <a:stretch>
            <a:fillRect/>
          </a:stretch>
        </p:blipFill>
        <p:spPr>
          <a:xfrm>
            <a:off x="3943089" y="1307430"/>
            <a:ext cx="4912291" cy="5205664"/>
          </a:xfrm>
          <a:prstGeom prst="rect">
            <a:avLst/>
          </a:prstGeom>
          <a:ln w="12700">
            <a:miter lim="400000"/>
          </a:ln>
        </p:spPr>
      </p:pic>
      <p:sp>
        <p:nvSpPr>
          <p:cNvPr id="222" name="Title 1"/>
          <p:cNvSpPr txBox="1">
            <a:spLocks noGrp="1"/>
          </p:cNvSpPr>
          <p:nvPr>
            <p:ph type="title"/>
          </p:nvPr>
        </p:nvSpPr>
        <p:spPr>
          <a:prstGeom prst="rect">
            <a:avLst/>
          </a:prstGeom>
        </p:spPr>
        <p:txBody>
          <a:bodyPr/>
          <a:lstStyle/>
          <a:p>
            <a:r>
              <a:rPr dirty="0"/>
              <a:t>Capable Programs: The Past</a:t>
            </a:r>
          </a:p>
        </p:txBody>
      </p:sp>
      <p:sp>
        <p:nvSpPr>
          <p:cNvPr id="223"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55</a:t>
            </a:fld>
            <a:endParaRPr dirty="0"/>
          </a:p>
        </p:txBody>
      </p:sp>
      <p:pic>
        <p:nvPicPr>
          <p:cNvPr id="224" name="Picture 6" descr="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633" y="1417637"/>
            <a:ext cx="3642456" cy="4738457"/>
          </a:xfrm>
          <a:prstGeom prst="rect">
            <a:avLst/>
          </a:prstGeom>
          <a:ln w="12700">
            <a:miter lim="400000"/>
          </a:ln>
        </p:spPr>
      </p:pic>
      <p:sp>
        <p:nvSpPr>
          <p:cNvPr id="225" name="Content Placeholder 7"/>
          <p:cNvSpPr txBox="1">
            <a:spLocks noGrp="1"/>
          </p:cNvSpPr>
          <p:nvPr>
            <p:ph type="body" idx="1"/>
          </p:nvPr>
        </p:nvSpPr>
        <p:spPr>
          <a:xfrm>
            <a:off x="457200" y="1371599"/>
            <a:ext cx="8229600" cy="4323705"/>
          </a:xfrm>
          <a:prstGeom prst="rect">
            <a:avLst/>
          </a:prstGeom>
        </p:spPr>
        <p:txBody>
          <a:bodyPr/>
          <a:lstStyle/>
          <a:p>
            <a:endParaRPr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3ADF-FFC2-3540-B01A-BDAAB0C26A8B}"/>
              </a:ext>
            </a:extLst>
          </p:cNvPr>
          <p:cNvSpPr>
            <a:spLocks noGrp="1"/>
          </p:cNvSpPr>
          <p:nvPr>
            <p:ph type="title"/>
          </p:nvPr>
        </p:nvSpPr>
        <p:spPr/>
        <p:txBody>
          <a:bodyPr/>
          <a:lstStyle/>
          <a:p>
            <a:r>
              <a:rPr lang="en-US" dirty="0"/>
              <a:t>What we will use…</a:t>
            </a:r>
          </a:p>
        </p:txBody>
      </p:sp>
      <p:sp>
        <p:nvSpPr>
          <p:cNvPr id="3" name="Text Placeholder 2">
            <a:extLst>
              <a:ext uri="{FF2B5EF4-FFF2-40B4-BE49-F238E27FC236}">
                <a16:creationId xmlns:a16="http://schemas.microsoft.com/office/drawing/2014/main" id="{39F1D861-8572-1A45-80E3-71DC182116AC}"/>
              </a:ext>
            </a:extLst>
          </p:cNvPr>
          <p:cNvSpPr>
            <a:spLocks noGrp="1"/>
          </p:cNvSpPr>
          <p:nvPr>
            <p:ph type="body" idx="1"/>
          </p:nvPr>
        </p:nvSpPr>
        <p:spPr/>
        <p:txBody>
          <a:bodyPr/>
          <a:lstStyle/>
          <a:p>
            <a:endParaRPr lang="en-US"/>
          </a:p>
        </p:txBody>
      </p:sp>
      <p:pic>
        <p:nvPicPr>
          <p:cNvPr id="4" name="Picture 2">
            <a:extLst>
              <a:ext uri="{FF2B5EF4-FFF2-40B4-BE49-F238E27FC236}">
                <a16:creationId xmlns:a16="http://schemas.microsoft.com/office/drawing/2014/main" id="{452F5083-8D65-AA4E-BD84-EEA4AA1F79B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3779" y="1371599"/>
            <a:ext cx="8403021" cy="5249917"/>
          </a:xfrm>
          <a:prstGeom prst="rect">
            <a:avLst/>
          </a:prstGeom>
          <a:noFill/>
          <a:ln w="9525">
            <a:noFill/>
            <a:miter lim="800000"/>
            <a:headEnd/>
            <a:tailEnd/>
          </a:ln>
        </p:spPr>
      </p:pic>
    </p:spTree>
    <p:extLst>
      <p:ext uri="{BB962C8B-B14F-4D97-AF65-F5344CB8AC3E}">
        <p14:creationId xmlns:p14="http://schemas.microsoft.com/office/powerpoint/2010/main" val="82198879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itle 1"/>
          <p:cNvSpPr txBox="1">
            <a:spLocks noGrp="1"/>
          </p:cNvSpPr>
          <p:nvPr>
            <p:ph type="title"/>
          </p:nvPr>
        </p:nvSpPr>
        <p:spPr>
          <a:prstGeom prst="rect">
            <a:avLst/>
          </a:prstGeom>
        </p:spPr>
        <p:txBody>
          <a:bodyPr/>
          <a:lstStyle/>
          <a:p>
            <a:r>
              <a:rPr lang="en-US" dirty="0"/>
              <a:t>Oh,</a:t>
            </a:r>
            <a:r>
              <a:rPr dirty="0"/>
              <a:t> the Studies You’ll Do</a:t>
            </a:r>
          </a:p>
        </p:txBody>
      </p:sp>
      <p:sp>
        <p:nvSpPr>
          <p:cNvPr id="232" name="Content Placeholder 2"/>
          <p:cNvSpPr txBox="1">
            <a:spLocks noGrp="1"/>
          </p:cNvSpPr>
          <p:nvPr>
            <p:ph type="body" idx="1"/>
          </p:nvPr>
        </p:nvSpPr>
        <p:spPr>
          <a:xfrm>
            <a:off x="457200" y="1371599"/>
            <a:ext cx="8229600" cy="4323705"/>
          </a:xfrm>
          <a:prstGeom prst="rect">
            <a:avLst/>
          </a:prstGeom>
        </p:spPr>
        <p:txBody>
          <a:bodyPr/>
          <a:lstStyle/>
          <a:p>
            <a:r>
              <a:rPr dirty="0"/>
              <a:t>NERC Compliance</a:t>
            </a:r>
          </a:p>
          <a:p>
            <a:r>
              <a:rPr dirty="0"/>
              <a:t>FERC Compliance</a:t>
            </a:r>
          </a:p>
          <a:p>
            <a:r>
              <a:rPr dirty="0"/>
              <a:t>GUP</a:t>
            </a:r>
          </a:p>
          <a:p>
            <a:pPr marL="800100" lvl="1" indent="-342900">
              <a:buChar char="•"/>
            </a:pPr>
            <a:r>
              <a:rPr dirty="0"/>
              <a:t>What is GUP?</a:t>
            </a:r>
          </a:p>
        </p:txBody>
      </p:sp>
      <p:sp>
        <p:nvSpPr>
          <p:cNvPr id="233" name="Slide Number Placeholder 3"/>
          <p:cNvSpPr txBox="1">
            <a:spLocks noGrp="1"/>
          </p:cNvSpPr>
          <p:nvPr>
            <p:ph type="sldNum" sz="quarter" idx="2"/>
          </p:nvPr>
        </p:nvSpPr>
        <p:spPr>
          <a:xfrm>
            <a:off x="8430259" y="6594558"/>
            <a:ext cx="256541" cy="2754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57</a:t>
            </a:fld>
            <a:endParaRPr dirty="0"/>
          </a:p>
        </p:txBody>
      </p:sp>
      <p:grpSp>
        <p:nvGrpSpPr>
          <p:cNvPr id="239" name="Group 4"/>
          <p:cNvGrpSpPr/>
          <p:nvPr/>
        </p:nvGrpSpPr>
        <p:grpSpPr>
          <a:xfrm>
            <a:off x="7065016" y="123957"/>
            <a:ext cx="2226570" cy="3252538"/>
            <a:chOff x="0" y="0"/>
            <a:chExt cx="2226568" cy="3252537"/>
          </a:xfrm>
        </p:grpSpPr>
        <p:pic>
          <p:nvPicPr>
            <p:cNvPr id="234" name="Picture 5"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36094"/>
              <a:ext cx="1755833" cy="2816444"/>
            </a:xfrm>
            <a:prstGeom prst="rect">
              <a:avLst/>
            </a:prstGeom>
            <a:ln w="12700" cap="flat">
              <a:noFill/>
              <a:miter lim="400000"/>
            </a:ln>
            <a:effectLst/>
          </p:spPr>
        </p:pic>
        <p:sp>
          <p:nvSpPr>
            <p:cNvPr id="235" name="Straight Connector 6"/>
            <p:cNvSpPr/>
            <p:nvPr/>
          </p:nvSpPr>
          <p:spPr>
            <a:xfrm>
              <a:off x="768852" y="580465"/>
              <a:ext cx="554465" cy="20212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dirty="0"/>
            </a:p>
          </p:txBody>
        </p:sp>
        <p:sp>
          <p:nvSpPr>
            <p:cNvPr id="236" name="Straight Connector 7"/>
            <p:cNvSpPr/>
            <p:nvPr/>
          </p:nvSpPr>
          <p:spPr>
            <a:xfrm flipV="1">
              <a:off x="1285225" y="1124265"/>
              <a:ext cx="315326" cy="5293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dirty="0"/>
            </a:p>
          </p:txBody>
        </p:sp>
        <p:sp>
          <p:nvSpPr>
            <p:cNvPr id="237" name="Rectangle 8"/>
            <p:cNvSpPr txBox="1"/>
            <p:nvPr/>
          </p:nvSpPr>
          <p:spPr>
            <a:xfrm rot="1164338">
              <a:off x="529665" y="209049"/>
              <a:ext cx="1330422" cy="421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400" b="1">
                  <a:ln w="22225">
                    <a:solidFill>
                      <a:schemeClr val="accent2"/>
                    </a:solidFill>
                  </a:ln>
                  <a:solidFill>
                    <a:srgbClr val="FF2828"/>
                  </a:solidFill>
                </a:defRPr>
              </a:lvl1pPr>
            </a:lstStyle>
            <a:p>
              <a:r>
                <a:rPr dirty="0"/>
                <a:t>Studies</a:t>
              </a:r>
            </a:p>
          </p:txBody>
        </p:sp>
        <p:sp>
          <p:nvSpPr>
            <p:cNvPr id="238" name="Rectangle 9"/>
            <p:cNvSpPr txBox="1"/>
            <p:nvPr/>
          </p:nvSpPr>
          <p:spPr>
            <a:xfrm rot="20907665">
              <a:off x="867446" y="1234555"/>
              <a:ext cx="1330422" cy="421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400" b="1">
                  <a:ln w="22225">
                    <a:solidFill>
                      <a:schemeClr val="accent2"/>
                    </a:solidFill>
                  </a:ln>
                  <a:solidFill>
                    <a:srgbClr val="FF2828"/>
                  </a:solidFill>
                </a:defRPr>
              </a:lvl1pPr>
            </a:lstStyle>
            <a:p>
              <a:r>
                <a:rPr dirty="0"/>
                <a:t>Do!</a:t>
              </a:r>
            </a:p>
          </p:txBody>
        </p:sp>
      </p:gr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C749-65CE-8B43-BDD8-4CF303E82DCA}"/>
              </a:ext>
            </a:extLst>
          </p:cNvPr>
          <p:cNvSpPr>
            <a:spLocks noGrp="1"/>
          </p:cNvSpPr>
          <p:nvPr>
            <p:ph type="title"/>
          </p:nvPr>
        </p:nvSpPr>
        <p:spPr/>
        <p:txBody>
          <a:bodyPr>
            <a:normAutofit fontScale="90000"/>
          </a:bodyPr>
          <a:lstStyle/>
          <a:p>
            <a:r>
              <a:rPr lang="en-US" dirty="0"/>
              <a:t>Good </a:t>
            </a:r>
            <a:r>
              <a:rPr lang="en-US"/>
              <a:t>examples abound (look at OASIS)</a:t>
            </a:r>
            <a:endParaRPr lang="en-US" dirty="0"/>
          </a:p>
        </p:txBody>
      </p:sp>
      <p:sp>
        <p:nvSpPr>
          <p:cNvPr id="6" name="Rectangle 5">
            <a:extLst>
              <a:ext uri="{FF2B5EF4-FFF2-40B4-BE49-F238E27FC236}">
                <a16:creationId xmlns:a16="http://schemas.microsoft.com/office/drawing/2014/main" id="{64E178F7-20E3-8142-93F0-3E57CFAE69E9}"/>
              </a:ext>
            </a:extLst>
          </p:cNvPr>
          <p:cNvSpPr/>
          <p:nvPr/>
        </p:nvSpPr>
        <p:spPr>
          <a:xfrm>
            <a:off x="1060704" y="1048306"/>
            <a:ext cx="7719211" cy="307777"/>
          </a:xfrm>
          <a:prstGeom prst="rect">
            <a:avLst/>
          </a:prstGeom>
        </p:spPr>
        <p:txBody>
          <a:bodyPr wrap="square">
            <a:spAutoFit/>
          </a:bodyPr>
          <a:lstStyle/>
          <a:p>
            <a:endParaRPr lang="en-US" sz="1400" dirty="0"/>
          </a:p>
        </p:txBody>
      </p:sp>
      <p:pic>
        <p:nvPicPr>
          <p:cNvPr id="7" name="Picture 6">
            <a:extLst>
              <a:ext uri="{FF2B5EF4-FFF2-40B4-BE49-F238E27FC236}">
                <a16:creationId xmlns:a16="http://schemas.microsoft.com/office/drawing/2014/main" id="{636E3F4D-7675-AB9C-6D38-F027563AA196}"/>
              </a:ext>
            </a:extLst>
          </p:cNvPr>
          <p:cNvPicPr>
            <a:picLocks noChangeAspect="1"/>
          </p:cNvPicPr>
          <p:nvPr/>
        </p:nvPicPr>
        <p:blipFill>
          <a:blip r:embed="rId2"/>
          <a:stretch>
            <a:fillRect/>
          </a:stretch>
        </p:blipFill>
        <p:spPr>
          <a:xfrm>
            <a:off x="457200" y="1582879"/>
            <a:ext cx="3779489" cy="4905789"/>
          </a:xfrm>
          <a:prstGeom prst="rect">
            <a:avLst/>
          </a:prstGeom>
        </p:spPr>
      </p:pic>
      <p:pic>
        <p:nvPicPr>
          <p:cNvPr id="9" name="Picture 8">
            <a:extLst>
              <a:ext uri="{FF2B5EF4-FFF2-40B4-BE49-F238E27FC236}">
                <a16:creationId xmlns:a16="http://schemas.microsoft.com/office/drawing/2014/main" id="{A81A52A9-82F3-9D6F-D0E4-6BDA0319158C}"/>
              </a:ext>
            </a:extLst>
          </p:cNvPr>
          <p:cNvPicPr>
            <a:picLocks noChangeAspect="1"/>
          </p:cNvPicPr>
          <p:nvPr/>
        </p:nvPicPr>
        <p:blipFill>
          <a:blip r:embed="rId3"/>
          <a:stretch>
            <a:fillRect/>
          </a:stretch>
        </p:blipFill>
        <p:spPr>
          <a:xfrm>
            <a:off x="4355232" y="1582879"/>
            <a:ext cx="3770997" cy="4905789"/>
          </a:xfrm>
          <a:prstGeom prst="rect">
            <a:avLst/>
          </a:prstGeom>
        </p:spPr>
      </p:pic>
    </p:spTree>
    <p:extLst>
      <p:ext uri="{BB962C8B-B14F-4D97-AF65-F5344CB8AC3E}">
        <p14:creationId xmlns:p14="http://schemas.microsoft.com/office/powerpoint/2010/main" val="50930045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icture 2" descr="Picture 2"/>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246" name="Title 1"/>
          <p:cNvSpPr txBox="1">
            <a:spLocks noGrp="1"/>
          </p:cNvSpPr>
          <p:nvPr>
            <p:ph type="ctrTitle"/>
          </p:nvPr>
        </p:nvSpPr>
        <p:spPr>
          <a:xfrm>
            <a:off x="184638" y="1561232"/>
            <a:ext cx="8845062" cy="4013091"/>
          </a:xfrm>
          <a:prstGeom prst="rect">
            <a:avLst/>
          </a:prstGeom>
        </p:spPr>
        <p:txBody>
          <a:bodyPr/>
          <a:lstStyle/>
          <a:p>
            <a:pPr>
              <a:defRPr>
                <a:solidFill>
                  <a:schemeClr val="accent3">
                    <a:lumOff val="44000"/>
                  </a:schemeClr>
                </a:solidFill>
              </a:defRPr>
            </a:pPr>
            <a:r>
              <a:rPr dirty="0"/>
              <a:t>Questions?</a:t>
            </a:r>
            <a:br>
              <a:rPr dirty="0"/>
            </a:br>
            <a:br>
              <a:rPr dirty="0"/>
            </a:br>
            <a:r>
              <a:rPr sz="3000" dirty="0"/>
              <a:t> </a:t>
            </a:r>
            <a:br>
              <a:rPr sz="3000" dirty="0"/>
            </a:br>
            <a:endParaRPr sz="3000"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8BE6-E203-CE4F-8C6C-BC539B04F774}"/>
              </a:ext>
            </a:extLst>
          </p:cNvPr>
          <p:cNvSpPr>
            <a:spLocks noGrp="1"/>
          </p:cNvSpPr>
          <p:nvPr>
            <p:ph type="title"/>
          </p:nvPr>
        </p:nvSpPr>
        <p:spPr/>
        <p:txBody>
          <a:bodyPr/>
          <a:lstStyle/>
          <a:p>
            <a:r>
              <a:rPr lang="en-US" dirty="0"/>
              <a:t>Art of Planning Agenda </a:t>
            </a:r>
          </a:p>
        </p:txBody>
      </p:sp>
      <p:sp>
        <p:nvSpPr>
          <p:cNvPr id="3" name="Text Placeholder 2">
            <a:extLst>
              <a:ext uri="{FF2B5EF4-FFF2-40B4-BE49-F238E27FC236}">
                <a16:creationId xmlns:a16="http://schemas.microsoft.com/office/drawing/2014/main" id="{5A3FCA71-8A57-284E-BD22-F7A7CC39992E}"/>
              </a:ext>
            </a:extLst>
          </p:cNvPr>
          <p:cNvSpPr>
            <a:spLocks noGrp="1"/>
          </p:cNvSpPr>
          <p:nvPr>
            <p:ph type="body" idx="1"/>
          </p:nvPr>
        </p:nvSpPr>
        <p:spPr>
          <a:xfrm>
            <a:off x="457200" y="1371599"/>
            <a:ext cx="8229600" cy="4934607"/>
          </a:xfrm>
        </p:spPr>
        <p:txBody>
          <a:bodyPr>
            <a:normAutofit lnSpcReduction="10000"/>
          </a:bodyPr>
          <a:lstStyle/>
          <a:p>
            <a:r>
              <a:rPr lang="en-US" b="1" u="sng" dirty="0"/>
              <a:t>Challenge long held beliefs</a:t>
            </a:r>
          </a:p>
          <a:p>
            <a:pPr lvl="1"/>
            <a:r>
              <a:rPr lang="en-US" dirty="0"/>
              <a:t>Gold plating…Ha!</a:t>
            </a:r>
          </a:p>
          <a:p>
            <a:pPr lvl="2"/>
            <a:r>
              <a:rPr lang="en-US" dirty="0"/>
              <a:t>20</a:t>
            </a:r>
            <a:r>
              <a:rPr lang="en-US" baseline="30000" dirty="0"/>
              <a:t>th</a:t>
            </a:r>
            <a:r>
              <a:rPr lang="en-US" dirty="0"/>
              <a:t> Century vs. 21</a:t>
            </a:r>
            <a:r>
              <a:rPr lang="en-US" baseline="30000" dirty="0"/>
              <a:t>st</a:t>
            </a:r>
            <a:r>
              <a:rPr lang="en-US" dirty="0"/>
              <a:t> Century</a:t>
            </a:r>
          </a:p>
          <a:p>
            <a:pPr lvl="3"/>
            <a:r>
              <a:rPr lang="en-US" dirty="0"/>
              <a:t>Electricity as a “right”</a:t>
            </a:r>
          </a:p>
          <a:p>
            <a:pPr lvl="1"/>
            <a:r>
              <a:rPr lang="en-US" dirty="0"/>
              <a:t>Service at end of life must be adequate</a:t>
            </a:r>
          </a:p>
          <a:p>
            <a:pPr lvl="2"/>
            <a:r>
              <a:rPr lang="en-US" dirty="0"/>
              <a:t>Thus, equipment seems oversized to start</a:t>
            </a:r>
          </a:p>
          <a:p>
            <a:pPr lvl="3"/>
            <a:r>
              <a:rPr lang="en-US" dirty="0"/>
              <a:t>But only to the ill informed</a:t>
            </a:r>
          </a:p>
          <a:p>
            <a:r>
              <a:rPr lang="en-US" dirty="0"/>
              <a:t>Provide conceptual tools to plan for tomorrow!</a:t>
            </a:r>
          </a:p>
          <a:p>
            <a:r>
              <a:rPr lang="en-US" dirty="0"/>
              <a:t>Vocabulary Matters</a:t>
            </a:r>
          </a:p>
          <a:p>
            <a:pPr lvl="1"/>
            <a:r>
              <a:rPr lang="en-US" dirty="0"/>
              <a:t>We will be talking about words</a:t>
            </a:r>
          </a:p>
          <a:p>
            <a:pPr lvl="1"/>
            <a:endParaRPr lang="en-US" dirty="0"/>
          </a:p>
          <a:p>
            <a:pPr marL="2286000" lvl="5" indent="0">
              <a:buNone/>
            </a:pPr>
            <a:endParaRPr lang="en-US" dirty="0"/>
          </a:p>
        </p:txBody>
      </p:sp>
    </p:spTree>
    <p:extLst>
      <p:ext uri="{BB962C8B-B14F-4D97-AF65-F5344CB8AC3E}">
        <p14:creationId xmlns:p14="http://schemas.microsoft.com/office/powerpoint/2010/main" val="34165780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1C6A-B67B-304A-81E4-12D03045042C}"/>
              </a:ext>
            </a:extLst>
          </p:cNvPr>
          <p:cNvSpPr>
            <a:spLocks noGrp="1"/>
          </p:cNvSpPr>
          <p:nvPr>
            <p:ph type="title"/>
          </p:nvPr>
        </p:nvSpPr>
        <p:spPr/>
        <p:txBody>
          <a:bodyPr/>
          <a:lstStyle/>
          <a:p>
            <a:r>
              <a:rPr lang="en-US" dirty="0"/>
              <a:t>Our Method</a:t>
            </a:r>
          </a:p>
        </p:txBody>
      </p:sp>
      <p:sp>
        <p:nvSpPr>
          <p:cNvPr id="3" name="Text Placeholder 2">
            <a:extLst>
              <a:ext uri="{FF2B5EF4-FFF2-40B4-BE49-F238E27FC236}">
                <a16:creationId xmlns:a16="http://schemas.microsoft.com/office/drawing/2014/main" id="{E23D6F43-4CD0-D442-8DE3-5E09379911D2}"/>
              </a:ext>
            </a:extLst>
          </p:cNvPr>
          <p:cNvSpPr>
            <a:spLocks noGrp="1"/>
          </p:cNvSpPr>
          <p:nvPr>
            <p:ph type="body" idx="1"/>
          </p:nvPr>
        </p:nvSpPr>
        <p:spPr>
          <a:xfrm>
            <a:off x="457200" y="1371600"/>
            <a:ext cx="8229600" cy="4650828"/>
          </a:xfrm>
        </p:spPr>
        <p:txBody>
          <a:bodyPr>
            <a:normAutofit lnSpcReduction="10000"/>
          </a:bodyPr>
          <a:lstStyle/>
          <a:p>
            <a:r>
              <a:rPr lang="en-US" dirty="0"/>
              <a:t>What you get done in three days?</a:t>
            </a:r>
          </a:p>
          <a:p>
            <a:pPr lvl="1"/>
            <a:r>
              <a:rPr lang="en-US" dirty="0"/>
              <a:t>Broad examples that lead you to details</a:t>
            </a:r>
          </a:p>
          <a:p>
            <a:pPr lvl="1"/>
            <a:r>
              <a:rPr lang="en-US" dirty="0"/>
              <a:t>Seminar style of instruction</a:t>
            </a:r>
          </a:p>
          <a:p>
            <a:pPr lvl="2"/>
            <a:r>
              <a:rPr lang="en-US" dirty="0"/>
              <a:t>Participate!</a:t>
            </a:r>
          </a:p>
          <a:p>
            <a:pPr lvl="3"/>
            <a:r>
              <a:rPr lang="en-US" dirty="0"/>
              <a:t>You might be up here clicking on PWS</a:t>
            </a:r>
          </a:p>
          <a:p>
            <a:pPr lvl="2"/>
            <a:r>
              <a:rPr lang="en-US" dirty="0"/>
              <a:t>Ask questions!</a:t>
            </a:r>
          </a:p>
          <a:p>
            <a:pPr lvl="3"/>
            <a:r>
              <a:rPr lang="en-US" dirty="0"/>
              <a:t>We want feedback</a:t>
            </a:r>
          </a:p>
          <a:p>
            <a:pPr lvl="1"/>
            <a:r>
              <a:rPr lang="en-US" dirty="0"/>
              <a:t>We will use various cases</a:t>
            </a:r>
          </a:p>
          <a:p>
            <a:pPr lvl="2"/>
            <a:r>
              <a:rPr lang="en-US" dirty="0"/>
              <a:t>Synthetic cases and snippets of others</a:t>
            </a:r>
          </a:p>
          <a:p>
            <a:pPr lvl="3"/>
            <a:r>
              <a:rPr lang="en-US" dirty="0"/>
              <a:t>Let's think together</a:t>
            </a:r>
          </a:p>
          <a:p>
            <a:pPr marL="457200" lvl="1" indent="0">
              <a:buNone/>
            </a:pPr>
            <a:endParaRPr lang="en-US" dirty="0"/>
          </a:p>
          <a:p>
            <a:pPr lvl="3"/>
            <a:endParaRPr lang="en-US" dirty="0"/>
          </a:p>
        </p:txBody>
      </p:sp>
    </p:spTree>
    <p:extLst>
      <p:ext uri="{BB962C8B-B14F-4D97-AF65-F5344CB8AC3E}">
        <p14:creationId xmlns:p14="http://schemas.microsoft.com/office/powerpoint/2010/main" val="26499391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8FAD-F848-A54A-8060-EF16B0D337E9}"/>
              </a:ext>
            </a:extLst>
          </p:cNvPr>
          <p:cNvSpPr>
            <a:spLocks noGrp="1"/>
          </p:cNvSpPr>
          <p:nvPr>
            <p:ph type="title"/>
          </p:nvPr>
        </p:nvSpPr>
        <p:spPr/>
        <p:txBody>
          <a:bodyPr/>
          <a:lstStyle/>
          <a:p>
            <a:r>
              <a:rPr lang="en-US" dirty="0"/>
              <a:t>Celebrate Your Job!</a:t>
            </a:r>
          </a:p>
        </p:txBody>
      </p:sp>
      <p:sp>
        <p:nvSpPr>
          <p:cNvPr id="3" name="Text Placeholder 2">
            <a:extLst>
              <a:ext uri="{FF2B5EF4-FFF2-40B4-BE49-F238E27FC236}">
                <a16:creationId xmlns:a16="http://schemas.microsoft.com/office/drawing/2014/main" id="{50689243-3DC9-9546-8ABE-4DF110A9AF61}"/>
              </a:ext>
            </a:extLst>
          </p:cNvPr>
          <p:cNvSpPr>
            <a:spLocks noGrp="1"/>
          </p:cNvSpPr>
          <p:nvPr>
            <p:ph type="body" idx="1"/>
          </p:nvPr>
        </p:nvSpPr>
        <p:spPr/>
        <p:txBody>
          <a:bodyPr/>
          <a:lstStyle/>
          <a:p>
            <a:r>
              <a:rPr lang="en-US" dirty="0"/>
              <a:t>What is your job ultimately?</a:t>
            </a:r>
          </a:p>
          <a:p>
            <a:pPr lvl="1"/>
            <a:r>
              <a:rPr lang="en-US" dirty="0"/>
              <a:t>As a Planner or Operator that is…</a:t>
            </a:r>
          </a:p>
          <a:p>
            <a:pPr lvl="2"/>
            <a:r>
              <a:rPr lang="en-US" dirty="0"/>
              <a:t>Any role in the power business</a:t>
            </a:r>
          </a:p>
          <a:p>
            <a:pPr lvl="3"/>
            <a:r>
              <a:rPr lang="en-US" dirty="0"/>
              <a:t>Class input</a:t>
            </a:r>
          </a:p>
        </p:txBody>
      </p:sp>
    </p:spTree>
    <p:extLst>
      <p:ext uri="{BB962C8B-B14F-4D97-AF65-F5344CB8AC3E}">
        <p14:creationId xmlns:p14="http://schemas.microsoft.com/office/powerpoint/2010/main" val="182048842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8FAD-F848-A54A-8060-EF16B0D337E9}"/>
              </a:ext>
            </a:extLst>
          </p:cNvPr>
          <p:cNvSpPr>
            <a:spLocks noGrp="1"/>
          </p:cNvSpPr>
          <p:nvPr>
            <p:ph type="title"/>
          </p:nvPr>
        </p:nvSpPr>
        <p:spPr/>
        <p:txBody>
          <a:bodyPr/>
          <a:lstStyle/>
          <a:p>
            <a:r>
              <a:rPr lang="en-US" dirty="0"/>
              <a:t>Celebrate Your Job!</a:t>
            </a:r>
          </a:p>
        </p:txBody>
      </p:sp>
      <p:sp>
        <p:nvSpPr>
          <p:cNvPr id="3" name="Text Placeholder 2">
            <a:extLst>
              <a:ext uri="{FF2B5EF4-FFF2-40B4-BE49-F238E27FC236}">
                <a16:creationId xmlns:a16="http://schemas.microsoft.com/office/drawing/2014/main" id="{50689243-3DC9-9546-8ABE-4DF110A9AF61}"/>
              </a:ext>
            </a:extLst>
          </p:cNvPr>
          <p:cNvSpPr>
            <a:spLocks noGrp="1"/>
          </p:cNvSpPr>
          <p:nvPr>
            <p:ph type="body" idx="1"/>
          </p:nvPr>
        </p:nvSpPr>
        <p:spPr/>
        <p:txBody>
          <a:bodyPr/>
          <a:lstStyle/>
          <a:p>
            <a:r>
              <a:rPr lang="en-US" dirty="0"/>
              <a:t>What is your job ultimately?</a:t>
            </a:r>
          </a:p>
          <a:p>
            <a:pPr lvl="1"/>
            <a:r>
              <a:rPr lang="en-US" b="1" u="sng" dirty="0"/>
              <a:t>To be boring!</a:t>
            </a:r>
          </a:p>
          <a:p>
            <a:pPr lvl="2"/>
            <a:r>
              <a:rPr lang="en-US" b="1" u="sng" dirty="0"/>
              <a:t>You do NOT wasn’t to be noticed!!!!</a:t>
            </a:r>
          </a:p>
          <a:p>
            <a:pPr lvl="1"/>
            <a:endParaRPr lang="en-US" dirty="0"/>
          </a:p>
        </p:txBody>
      </p:sp>
    </p:spTree>
    <p:extLst>
      <p:ext uri="{BB962C8B-B14F-4D97-AF65-F5344CB8AC3E}">
        <p14:creationId xmlns:p14="http://schemas.microsoft.com/office/powerpoint/2010/main" val="3835873799"/>
      </p:ext>
    </p:extLst>
  </p:cSld>
  <p:clrMapOvr>
    <a:masterClrMapping/>
  </p:clrMapOvr>
  <p:transition spd="med"/>
</p:sld>
</file>

<file path=ppt/theme/theme1.xml><?xml version="1.0" encoding="utf-8"?>
<a:theme xmlns:a="http://schemas.openxmlformats.org/drawingml/2006/main" name="Office Theme">
  <a:themeElements>
    <a:clrScheme name="Office Theme">
      <a:dk1>
        <a:srgbClr val="332C2C"/>
      </a:dk1>
      <a:lt1>
        <a:srgbClr val="FFFFFF"/>
      </a:lt1>
      <a:dk2>
        <a:srgbClr val="A7A7A7"/>
      </a:dk2>
      <a:lt2>
        <a:srgbClr val="535353"/>
      </a:lt2>
      <a:accent1>
        <a:srgbClr val="500000"/>
      </a:accent1>
      <a:accent2>
        <a:srgbClr val="1D3362"/>
      </a:accent2>
      <a:accent3>
        <a:srgbClr val="8F8F8F"/>
      </a:accent3>
      <a:accent4>
        <a:srgbClr val="D0D0D0"/>
      </a:accent4>
      <a:accent5>
        <a:srgbClr val="444040"/>
      </a:accent5>
      <a:accent6>
        <a:srgbClr val="707070"/>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00000"/>
      </a:accent1>
      <a:accent2>
        <a:srgbClr val="1D3362"/>
      </a:accent2>
      <a:accent3>
        <a:srgbClr val="8F8F8F"/>
      </a:accent3>
      <a:accent4>
        <a:srgbClr val="D0D0D0"/>
      </a:accent4>
      <a:accent5>
        <a:srgbClr val="444040"/>
      </a:accent5>
      <a:accent6>
        <a:srgbClr val="707070"/>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2C2C"/>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291</TotalTime>
  <Words>3132</Words>
  <Application>Microsoft Office PowerPoint</Application>
  <PresentationFormat>On-screen Show (4:3)</PresentationFormat>
  <Paragraphs>613</Paragraphs>
  <Slides>59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Georgia</vt:lpstr>
      <vt:lpstr>Times New Roman</vt:lpstr>
      <vt:lpstr>Office Theme</vt:lpstr>
      <vt:lpstr>PowerPoint Presentation</vt:lpstr>
      <vt:lpstr>Education</vt:lpstr>
      <vt:lpstr>Resume…</vt:lpstr>
      <vt:lpstr>Something Novel About Me</vt:lpstr>
      <vt:lpstr>Surface and Submarines</vt:lpstr>
      <vt:lpstr>Art of Planning Agenda </vt:lpstr>
      <vt:lpstr>Our Method</vt:lpstr>
      <vt:lpstr>Celebrate Your Job!</vt:lpstr>
      <vt:lpstr>Celebrate Your Job!</vt:lpstr>
      <vt:lpstr>Avoid Being the Subject of Books</vt:lpstr>
      <vt:lpstr>Celebrate Your Job!</vt:lpstr>
      <vt:lpstr>Boring…but the Greatest!</vt:lpstr>
      <vt:lpstr>Eisenhower</vt:lpstr>
      <vt:lpstr>Marshall</vt:lpstr>
      <vt:lpstr>The Best and Simplest Plan Is?</vt:lpstr>
      <vt:lpstr>The Best and Simplest Plan Is?</vt:lpstr>
      <vt:lpstr>Planning Precepts</vt:lpstr>
      <vt:lpstr>Planning</vt:lpstr>
      <vt:lpstr>Who Do You Work For?</vt:lpstr>
      <vt:lpstr>ISO vs RTO</vt:lpstr>
      <vt:lpstr>Social Compact</vt:lpstr>
      <vt:lpstr>Prudency (The Federal Viewpoint)</vt:lpstr>
      <vt:lpstr>Investor Owned Utilities</vt:lpstr>
      <vt:lpstr>Sunk Costs (or…It’s in Rates)</vt:lpstr>
      <vt:lpstr>Art of Planning Talking Points</vt:lpstr>
      <vt:lpstr>Know Yourself &amp; Know Your ”Enemy”</vt:lpstr>
      <vt:lpstr>Charming and Persuasive</vt:lpstr>
      <vt:lpstr>The Real Enemy (bye bye PDCI)</vt:lpstr>
      <vt:lpstr>Federal Energy Regulatory Commission</vt:lpstr>
      <vt:lpstr>Federal Energy Regulatory Commission</vt:lpstr>
      <vt:lpstr>A Rabbit Hole for Deep Background</vt:lpstr>
      <vt:lpstr>The Race to Illumination </vt:lpstr>
      <vt:lpstr>The War of Weird Things…and People</vt:lpstr>
      <vt:lpstr>A Time Line </vt:lpstr>
      <vt:lpstr>The “Reliability” Crisis </vt:lpstr>
      <vt:lpstr>The “Reliability” Solution</vt:lpstr>
      <vt:lpstr>The 40-Year Fallout</vt:lpstr>
      <vt:lpstr>The 40-Year Fallout </vt:lpstr>
      <vt:lpstr>This Was Totally Avoidable!</vt:lpstr>
      <vt:lpstr>Mandatory Reliability Standards</vt:lpstr>
      <vt:lpstr>Summary on NERC Standards </vt:lpstr>
      <vt:lpstr>FERC Landmark Orders</vt:lpstr>
      <vt:lpstr>Some Notable FERC Events</vt:lpstr>
      <vt:lpstr>Order 693 and NERC Reliability Standards</vt:lpstr>
      <vt:lpstr>Know Yourself</vt:lpstr>
      <vt:lpstr>Employ Only the Capable</vt:lpstr>
      <vt:lpstr>Capable People</vt:lpstr>
      <vt:lpstr>Capable Parts</vt:lpstr>
      <vt:lpstr>Capable Parts: Station Designs</vt:lpstr>
      <vt:lpstr>Capable Parts: Station Designs</vt:lpstr>
      <vt:lpstr>Capable Parts:  Conductor Material</vt:lpstr>
      <vt:lpstr>Capable Parts: Aluminum Wire</vt:lpstr>
      <vt:lpstr>Capable Parts: ACSR/AACC/ACSS</vt:lpstr>
      <vt:lpstr>Capable Programs: Shout to Bill Tinney</vt:lpstr>
      <vt:lpstr>Capable Programs: The Past</vt:lpstr>
      <vt:lpstr>What we will use…</vt:lpstr>
      <vt:lpstr>Oh, the Studies You’ll Do</vt:lpstr>
      <vt:lpstr>Good examples abound (look at OASIS)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dc:creator>
  <cp:lastModifiedBy>Tracy Rolstad</cp:lastModifiedBy>
  <cp:revision>32</cp:revision>
  <dcterms:modified xsi:type="dcterms:W3CDTF">2024-03-14T23:44:51Z</dcterms:modified>
</cp:coreProperties>
</file>